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notesMasterIdLst>
    <p:notesMasterId r:id="rId54"/>
  </p:notesMasterIdLst>
  <p:sldIdLst>
    <p:sldId id="307" r:id="rId2"/>
    <p:sldId id="368" r:id="rId3"/>
    <p:sldId id="370" r:id="rId4"/>
    <p:sldId id="369" r:id="rId5"/>
    <p:sldId id="339" r:id="rId6"/>
    <p:sldId id="341" r:id="rId7"/>
    <p:sldId id="342" r:id="rId8"/>
    <p:sldId id="344" r:id="rId9"/>
    <p:sldId id="399" r:id="rId10"/>
    <p:sldId id="400" r:id="rId11"/>
    <p:sldId id="401" r:id="rId12"/>
    <p:sldId id="402" r:id="rId13"/>
    <p:sldId id="403" r:id="rId14"/>
    <p:sldId id="340" r:id="rId15"/>
    <p:sldId id="372" r:id="rId16"/>
    <p:sldId id="373" r:id="rId17"/>
    <p:sldId id="371" r:id="rId18"/>
    <p:sldId id="404" r:id="rId19"/>
    <p:sldId id="384" r:id="rId20"/>
    <p:sldId id="405" r:id="rId21"/>
    <p:sldId id="406" r:id="rId22"/>
    <p:sldId id="407" r:id="rId23"/>
    <p:sldId id="385" r:id="rId24"/>
    <p:sldId id="408" r:id="rId25"/>
    <p:sldId id="409" r:id="rId26"/>
    <p:sldId id="386" r:id="rId27"/>
    <p:sldId id="410" r:id="rId28"/>
    <p:sldId id="411" r:id="rId29"/>
    <p:sldId id="412" r:id="rId30"/>
    <p:sldId id="413" r:id="rId31"/>
    <p:sldId id="415" r:id="rId32"/>
    <p:sldId id="414" r:id="rId33"/>
    <p:sldId id="416" r:id="rId34"/>
    <p:sldId id="417" r:id="rId35"/>
    <p:sldId id="418" r:id="rId36"/>
    <p:sldId id="419" r:id="rId37"/>
    <p:sldId id="420" r:id="rId38"/>
    <p:sldId id="424" r:id="rId39"/>
    <p:sldId id="421" r:id="rId40"/>
    <p:sldId id="423" r:id="rId41"/>
    <p:sldId id="425" r:id="rId42"/>
    <p:sldId id="426" r:id="rId43"/>
    <p:sldId id="427" r:id="rId44"/>
    <p:sldId id="428" r:id="rId45"/>
    <p:sldId id="429" r:id="rId46"/>
    <p:sldId id="430" r:id="rId47"/>
    <p:sldId id="431" r:id="rId48"/>
    <p:sldId id="435" r:id="rId49"/>
    <p:sldId id="433" r:id="rId50"/>
    <p:sldId id="434" r:id="rId51"/>
    <p:sldId id="436" r:id="rId52"/>
    <p:sldId id="331" r:id="rId53"/>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54" userDrawn="1">
          <p15:clr>
            <a:srgbClr val="A4A3A4"/>
          </p15:clr>
        </p15:guide>
        <p15:guide id="2" pos="7216" userDrawn="1">
          <p15:clr>
            <a:srgbClr val="A4A3A4"/>
          </p15:clr>
        </p15:guide>
        <p15:guide id="4" orient="horz" pos="640" userDrawn="1">
          <p15:clr>
            <a:srgbClr val="A4A3A4"/>
          </p15:clr>
        </p15:guide>
        <p15:guide id="5" orient="horz" pos="3891" userDrawn="1">
          <p15:clr>
            <a:srgbClr val="A4A3A4"/>
          </p15:clr>
        </p15:guide>
        <p15:guide id="6" orient="horz" pos="37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6693"/>
    <a:srgbClr val="ED7D31"/>
    <a:srgbClr val="47ACDC"/>
    <a:srgbClr val="FAFFFF"/>
    <a:srgbClr val="FEFFFF"/>
    <a:srgbClr val="C3E4F2"/>
    <a:srgbClr val="DEF0F8"/>
    <a:srgbClr val="46ACDB"/>
    <a:srgbClr val="F6BE98"/>
    <a:srgbClr val="0F60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75" autoAdjust="0"/>
    <p:restoredTop sz="94660"/>
  </p:normalViewPr>
  <p:slideViewPr>
    <p:cSldViewPr snapToGrid="0" showGuides="1">
      <p:cViewPr varScale="1">
        <p:scale>
          <a:sx n="98" d="100"/>
          <a:sy n="98" d="100"/>
        </p:scale>
        <p:origin x="96" y="378"/>
      </p:cViewPr>
      <p:guideLst>
        <p:guide pos="354"/>
        <p:guide pos="7216"/>
        <p:guide orient="horz" pos="640"/>
        <p:guide orient="horz" pos="3891"/>
        <p:guide orient="horz" pos="370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935F7FA-1D5F-4B60-8689-4C8381B1CEDC}" type="doc">
      <dgm:prSet loTypeId="urn:microsoft.com/office/officeart/2005/8/layout/vList2#4" loCatId="list" qsTypeId="urn:microsoft.com/office/officeart/2005/8/quickstyle/simple1#4" qsCatId="simple" csTypeId="urn:microsoft.com/office/officeart/2005/8/colors/accent1_2#4" csCatId="accent1" phldr="0"/>
      <dgm:spPr/>
      <dgm:t>
        <a:bodyPr/>
        <a:lstStyle/>
        <a:p>
          <a:endParaRPr lang="zh-CN" altLang="en-US"/>
        </a:p>
      </dgm:t>
    </dgm:pt>
    <dgm:pt modelId="{EA9490CF-B859-4141-837A-1D4A6746AA49}">
      <dgm:prSet phldrT="[文本]" phldr="0" custT="0"/>
      <dgm:spPr/>
      <dgm:t>
        <a:bodyPr vert="horz" wrap="square"/>
        <a:lstStyle/>
        <a:p>
          <a:pPr>
            <a:lnSpc>
              <a:spcPct val="100000"/>
            </a:lnSpc>
            <a:spcBef>
              <a:spcPct val="0"/>
            </a:spcBef>
            <a:spcAft>
              <a:spcPct val="35000"/>
            </a:spcAft>
          </a:pPr>
          <a:r>
            <a:rPr lang="zh-CN" altLang="en-US">
              <a:sym typeface="+mn-ea"/>
            </a:rPr>
            <a:t>任务</a:t>
          </a:r>
          <a:r>
            <a:rPr lang="en-US" altLang="zh-CN">
              <a:sym typeface="+mn-ea"/>
            </a:rPr>
            <a:t>2</a:t>
          </a:r>
          <a:r>
            <a:rPr lang="zh-CN" altLang="en-US">
              <a:sym typeface="+mn-ea"/>
            </a:rPr>
            <a:t>-1</a:t>
          </a:r>
          <a:endParaRPr lang="zh-CN" altLang="en-US"/>
        </a:p>
      </dgm:t>
    </dgm:pt>
    <dgm:pt modelId="{182DCE9F-4626-4193-B2B4-0CCF25747DA8}" type="parTrans" cxnId="{B3D6CB0A-A1E7-476B-808D-84F0C1555C32}">
      <dgm:prSet/>
      <dgm:spPr/>
      <dgm:t>
        <a:bodyPr/>
        <a:lstStyle/>
        <a:p>
          <a:endParaRPr lang="zh-CN" altLang="en-US"/>
        </a:p>
      </dgm:t>
    </dgm:pt>
    <dgm:pt modelId="{20E57596-7E32-460F-85A2-AA181D20A67B}" type="sibTrans" cxnId="{B3D6CB0A-A1E7-476B-808D-84F0C1555C32}">
      <dgm:prSet/>
      <dgm:spPr/>
      <dgm:t>
        <a:bodyPr/>
        <a:lstStyle/>
        <a:p>
          <a:endParaRPr lang="zh-CN" altLang="en-US"/>
        </a:p>
      </dgm:t>
    </dgm:pt>
    <dgm:pt modelId="{E2F866C8-322C-47A7-B633-703C4112826F}">
      <dgm:prSet phldrT="[文本]" phldr="0" custT="0"/>
      <dgm:spPr/>
      <dgm:t>
        <a:bodyPr vert="horz" wrap="square"/>
        <a:lstStyle/>
        <a:p>
          <a:pPr>
            <a:lnSpc>
              <a:spcPct val="100000"/>
            </a:lnSpc>
            <a:spcBef>
              <a:spcPct val="0"/>
            </a:spcBef>
            <a:spcAft>
              <a:spcPct val="20000"/>
            </a:spcAft>
          </a:pPr>
          <a:r>
            <a:rPr lang="zh-CN" altLang="en-US">
              <a:sym typeface="+mn-ea"/>
            </a:rPr>
            <a:t>SELECT语句</a:t>
          </a:r>
        </a:p>
      </dgm:t>
    </dgm:pt>
    <dgm:pt modelId="{9E81CED7-86DC-4713-AF35-B4B8640352B8}" type="parTrans" cxnId="{6D67701A-5C40-4624-91D9-CB9C246B6E83}">
      <dgm:prSet/>
      <dgm:spPr/>
      <dgm:t>
        <a:bodyPr/>
        <a:lstStyle/>
        <a:p>
          <a:endParaRPr lang="zh-CN" altLang="en-US"/>
        </a:p>
      </dgm:t>
    </dgm:pt>
    <dgm:pt modelId="{B29B00E5-D3BA-4D5C-890D-999070FEB1C1}" type="sibTrans" cxnId="{6D67701A-5C40-4624-91D9-CB9C246B6E83}">
      <dgm:prSet/>
      <dgm:spPr/>
      <dgm:t>
        <a:bodyPr/>
        <a:lstStyle/>
        <a:p>
          <a:endParaRPr lang="zh-CN" altLang="en-US"/>
        </a:p>
      </dgm:t>
    </dgm:pt>
    <dgm:pt modelId="{694CA7C6-15F6-4B47-8E24-FE5C56E26217}">
      <dgm:prSet phldrT="[文本]" phldr="0" custT="0"/>
      <dgm:spPr/>
      <dgm:t>
        <a:bodyPr vert="horz" wrap="square"/>
        <a:lstStyle/>
        <a:p>
          <a:pPr>
            <a:lnSpc>
              <a:spcPct val="100000"/>
            </a:lnSpc>
            <a:spcBef>
              <a:spcPct val="0"/>
            </a:spcBef>
            <a:spcAft>
              <a:spcPct val="35000"/>
            </a:spcAft>
          </a:pPr>
          <a:r>
            <a:rPr lang="zh-CN" altLang="en-US">
              <a:sym typeface="+mn-ea"/>
            </a:rPr>
            <a:t>任务</a:t>
          </a:r>
          <a:r>
            <a:rPr lang="en-US" altLang="zh-CN">
              <a:sym typeface="+mn-ea"/>
            </a:rPr>
            <a:t>2</a:t>
          </a:r>
          <a:r>
            <a:rPr lang="zh-CN" altLang="en-US">
              <a:sym typeface="+mn-ea"/>
            </a:rPr>
            <a:t>-2</a:t>
          </a:r>
          <a:endParaRPr lang="zh-CN" altLang="en-US"/>
        </a:p>
      </dgm:t>
    </dgm:pt>
    <dgm:pt modelId="{DD6AD0C1-F31D-45FC-B3EE-30CC8DA6BB12}" type="parTrans" cxnId="{215C0FA0-C1A8-4E09-A27D-935B4670AEFB}">
      <dgm:prSet/>
      <dgm:spPr/>
      <dgm:t>
        <a:bodyPr/>
        <a:lstStyle/>
        <a:p>
          <a:endParaRPr lang="zh-CN" altLang="en-US"/>
        </a:p>
      </dgm:t>
    </dgm:pt>
    <dgm:pt modelId="{2479F4EA-2543-4E1B-9F8F-C548098DF679}" type="sibTrans" cxnId="{215C0FA0-C1A8-4E09-A27D-935B4670AEFB}">
      <dgm:prSet/>
      <dgm:spPr/>
      <dgm:t>
        <a:bodyPr/>
        <a:lstStyle/>
        <a:p>
          <a:endParaRPr lang="zh-CN" altLang="en-US"/>
        </a:p>
      </dgm:t>
    </dgm:pt>
    <dgm:pt modelId="{5BDF3335-0B07-4A07-85F7-BEF0E4DD57D4}">
      <dgm:prSet phldrT="[文本]" phldr="0" custT="0"/>
      <dgm:spPr/>
      <dgm:t>
        <a:bodyPr vert="horz" wrap="square"/>
        <a:lstStyle/>
        <a:p>
          <a:pPr>
            <a:lnSpc>
              <a:spcPct val="100000"/>
            </a:lnSpc>
            <a:spcBef>
              <a:spcPct val="0"/>
            </a:spcBef>
            <a:spcAft>
              <a:spcPct val="20000"/>
            </a:spcAft>
          </a:pPr>
          <a:r>
            <a:rPr lang="zh-CN" altLang="en-US">
              <a:sym typeface="+mn-ea"/>
            </a:rPr>
            <a:t>WHERE子句</a:t>
          </a:r>
        </a:p>
      </dgm:t>
    </dgm:pt>
    <dgm:pt modelId="{3D8C5A5F-5449-40E0-9968-B2A24CD48D59}" type="parTrans" cxnId="{251A14A2-C68A-4847-B506-63DCF385DD32}">
      <dgm:prSet/>
      <dgm:spPr/>
      <dgm:t>
        <a:bodyPr/>
        <a:lstStyle/>
        <a:p>
          <a:endParaRPr lang="zh-CN" altLang="en-US"/>
        </a:p>
      </dgm:t>
    </dgm:pt>
    <dgm:pt modelId="{C3EB0B90-7374-4F49-877F-E5A518A11115}" type="sibTrans" cxnId="{251A14A2-C68A-4847-B506-63DCF385DD32}">
      <dgm:prSet/>
      <dgm:spPr/>
      <dgm:t>
        <a:bodyPr/>
        <a:lstStyle/>
        <a:p>
          <a:endParaRPr lang="zh-CN" altLang="en-US"/>
        </a:p>
      </dgm:t>
    </dgm:pt>
    <dgm:pt modelId="{96CA755C-F168-4EB7-A2BD-DEAA46ADF3E5}">
      <dgm:prSet phldr="0" custT="0"/>
      <dgm:spPr/>
      <dgm:t>
        <a:bodyPr vert="horz" wrap="square"/>
        <a:lstStyle/>
        <a:p>
          <a:pPr>
            <a:lnSpc>
              <a:spcPct val="100000"/>
            </a:lnSpc>
            <a:spcBef>
              <a:spcPct val="0"/>
            </a:spcBef>
            <a:spcAft>
              <a:spcPct val="35000"/>
            </a:spcAft>
          </a:pPr>
          <a:r>
            <a:rPr>
              <a:sym typeface="+mn-ea"/>
            </a:rPr>
            <a:t>任</a:t>
          </a:r>
          <a:r>
            <a:rPr lang="zh-CN" altLang="en-US">
              <a:sym typeface="+mn-ea"/>
            </a:rPr>
            <a:t>务</a:t>
          </a:r>
          <a:r>
            <a:rPr>
              <a:sym typeface="+mn-ea"/>
            </a:rPr>
            <a:t>2-</a:t>
          </a:r>
          <a:r>
            <a:rPr lang="en-US" altLang="zh-CN">
              <a:sym typeface="+mn-ea"/>
            </a:rPr>
            <a:t>3</a:t>
          </a:r>
        </a:p>
      </dgm:t>
    </dgm:pt>
    <dgm:pt modelId="{91DF4AAC-BC30-4EEF-BD46-AD059FBBE894}" type="parTrans" cxnId="{638B20E6-FBF1-44C6-B13E-C36B212B6242}">
      <dgm:prSet/>
      <dgm:spPr/>
    </dgm:pt>
    <dgm:pt modelId="{977FD9D1-F535-406F-AF4D-283546BAFB98}" type="sibTrans" cxnId="{638B20E6-FBF1-44C6-B13E-C36B212B6242}">
      <dgm:prSet/>
      <dgm:spPr/>
    </dgm:pt>
    <dgm:pt modelId="{A8E2E4A2-D965-4548-BD0F-20CECBF12C74}">
      <dgm:prSet phldr="0" custT="0"/>
      <dgm:spPr/>
      <dgm:t>
        <a:bodyPr vert="horz" wrap="square"/>
        <a:lstStyle/>
        <a:p>
          <a:pPr>
            <a:lnSpc>
              <a:spcPct val="100000"/>
            </a:lnSpc>
            <a:spcBef>
              <a:spcPct val="0"/>
            </a:spcBef>
            <a:spcAft>
              <a:spcPct val="20000"/>
            </a:spcAft>
          </a:pPr>
          <a:r>
            <a:rPr altLang="en-US"/>
            <a:t>Group By子句</a:t>
          </a:r>
        </a:p>
      </dgm:t>
    </dgm:pt>
    <dgm:pt modelId="{DF659055-5806-4AC1-9D0C-919B17EE8E10}" type="parTrans" cxnId="{AB6342EA-3258-4995-A8EF-F37FFDB168ED}">
      <dgm:prSet/>
      <dgm:spPr/>
    </dgm:pt>
    <dgm:pt modelId="{761192C8-90F7-4C51-AA71-00C6A11CD9AE}" type="sibTrans" cxnId="{AB6342EA-3258-4995-A8EF-F37FFDB168ED}">
      <dgm:prSet/>
      <dgm:spPr/>
    </dgm:pt>
    <dgm:pt modelId="{4755F475-DE95-46D4-A324-C1109F3CCD6C}">
      <dgm:prSet phldr="0" custT="0"/>
      <dgm:spPr/>
      <dgm:t>
        <a:bodyPr vert="horz" wrap="square"/>
        <a:lstStyle/>
        <a:p>
          <a:pPr>
            <a:lnSpc>
              <a:spcPct val="100000"/>
            </a:lnSpc>
            <a:spcBef>
              <a:spcPct val="0"/>
            </a:spcBef>
            <a:spcAft>
              <a:spcPct val="35000"/>
            </a:spcAft>
          </a:pPr>
          <a:r>
            <a:rPr>
              <a:sym typeface="+mn-ea"/>
            </a:rPr>
            <a:t>任</a:t>
          </a:r>
          <a:r>
            <a:rPr lang="zh-CN" altLang="en-US">
              <a:sym typeface="+mn-ea"/>
            </a:rPr>
            <a:t>务</a:t>
          </a:r>
          <a:r>
            <a:rPr>
              <a:sym typeface="+mn-ea"/>
            </a:rPr>
            <a:t>2-</a:t>
          </a:r>
          <a:r>
            <a:rPr lang="en-US" altLang="zh-CN">
              <a:sym typeface="+mn-ea"/>
            </a:rPr>
            <a:t>4</a:t>
          </a:r>
        </a:p>
      </dgm:t>
    </dgm:pt>
    <dgm:pt modelId="{0BBA7419-06D6-4954-9BC9-3C996911D349}" type="parTrans" cxnId="{5754BCBC-847D-41C9-B144-D5543D3470F4}">
      <dgm:prSet/>
      <dgm:spPr/>
    </dgm:pt>
    <dgm:pt modelId="{2C0BC8F3-49D1-4CA3-BD71-414777279F80}" type="sibTrans" cxnId="{5754BCBC-847D-41C9-B144-D5543D3470F4}">
      <dgm:prSet/>
      <dgm:spPr/>
    </dgm:pt>
    <dgm:pt modelId="{91ED5542-F0BE-495A-9663-06E1444FFA32}">
      <dgm:prSet phldr="0" custT="0"/>
      <dgm:spPr/>
      <dgm:t>
        <a:bodyPr vert="horz" wrap="square"/>
        <a:lstStyle/>
        <a:p>
          <a:pPr>
            <a:lnSpc>
              <a:spcPct val="100000"/>
            </a:lnSpc>
            <a:spcBef>
              <a:spcPct val="0"/>
            </a:spcBef>
            <a:spcAft>
              <a:spcPct val="20000"/>
            </a:spcAft>
          </a:pPr>
          <a:r>
            <a:rPr lang="zh-CN"/>
            <a:t>Order By与Limit子句</a:t>
          </a:r>
        </a:p>
      </dgm:t>
    </dgm:pt>
    <dgm:pt modelId="{89DEA12E-112E-4987-A225-86408F159012}" type="parTrans" cxnId="{D241A018-88F2-4F7F-8EBE-8B622C49D9F5}">
      <dgm:prSet/>
      <dgm:spPr/>
    </dgm:pt>
    <dgm:pt modelId="{305603C1-A016-466A-98CF-0AFB1CE62860}" type="sibTrans" cxnId="{D241A018-88F2-4F7F-8EBE-8B622C49D9F5}">
      <dgm:prSet/>
      <dgm:spPr/>
    </dgm:pt>
    <dgm:pt modelId="{7EBC2B5E-0208-4570-99BE-61F14D8CFDE7}" type="pres">
      <dgm:prSet presAssocID="{4935F7FA-1D5F-4B60-8689-4C8381B1CEDC}" presName="linear" presStyleCnt="0">
        <dgm:presLayoutVars>
          <dgm:animLvl val="lvl"/>
          <dgm:resizeHandles val="exact"/>
        </dgm:presLayoutVars>
      </dgm:prSet>
      <dgm:spPr/>
      <dgm:t>
        <a:bodyPr/>
        <a:lstStyle/>
        <a:p>
          <a:endParaRPr lang="zh-CN" altLang="en-US"/>
        </a:p>
      </dgm:t>
    </dgm:pt>
    <dgm:pt modelId="{3E62794C-1607-4733-ADCA-906674A22343}" type="pres">
      <dgm:prSet presAssocID="{EA9490CF-B859-4141-837A-1D4A6746AA49}" presName="parentText" presStyleLbl="node1" presStyleIdx="0" presStyleCnt="4">
        <dgm:presLayoutVars>
          <dgm:chMax val="0"/>
          <dgm:bulletEnabled val="1"/>
        </dgm:presLayoutVars>
      </dgm:prSet>
      <dgm:spPr/>
      <dgm:t>
        <a:bodyPr/>
        <a:lstStyle/>
        <a:p>
          <a:endParaRPr lang="zh-CN" altLang="en-US"/>
        </a:p>
      </dgm:t>
    </dgm:pt>
    <dgm:pt modelId="{3B57A0D3-8728-40A5-B79E-F7D5C3A120C7}" type="pres">
      <dgm:prSet presAssocID="{EA9490CF-B859-4141-837A-1D4A6746AA49}" presName="childText" presStyleLbl="revTx" presStyleIdx="0" presStyleCnt="4">
        <dgm:presLayoutVars>
          <dgm:bulletEnabled val="1"/>
        </dgm:presLayoutVars>
      </dgm:prSet>
      <dgm:spPr/>
      <dgm:t>
        <a:bodyPr/>
        <a:lstStyle/>
        <a:p>
          <a:endParaRPr lang="zh-CN" altLang="en-US"/>
        </a:p>
      </dgm:t>
    </dgm:pt>
    <dgm:pt modelId="{16F3467F-589A-42D1-9134-3E95797766A2}" type="pres">
      <dgm:prSet presAssocID="{694CA7C6-15F6-4B47-8E24-FE5C56E26217}" presName="parentText" presStyleLbl="node1" presStyleIdx="1" presStyleCnt="4">
        <dgm:presLayoutVars>
          <dgm:chMax val="0"/>
          <dgm:bulletEnabled val="1"/>
        </dgm:presLayoutVars>
      </dgm:prSet>
      <dgm:spPr/>
      <dgm:t>
        <a:bodyPr/>
        <a:lstStyle/>
        <a:p>
          <a:endParaRPr lang="zh-CN" altLang="en-US"/>
        </a:p>
      </dgm:t>
    </dgm:pt>
    <dgm:pt modelId="{50C6C0C8-D2B1-4ACB-B170-96A2C2FB0436}" type="pres">
      <dgm:prSet presAssocID="{694CA7C6-15F6-4B47-8E24-FE5C56E26217}" presName="childText" presStyleLbl="revTx" presStyleIdx="1" presStyleCnt="4">
        <dgm:presLayoutVars>
          <dgm:bulletEnabled val="1"/>
        </dgm:presLayoutVars>
      </dgm:prSet>
      <dgm:spPr/>
      <dgm:t>
        <a:bodyPr/>
        <a:lstStyle/>
        <a:p>
          <a:endParaRPr lang="zh-CN" altLang="en-US"/>
        </a:p>
      </dgm:t>
    </dgm:pt>
    <dgm:pt modelId="{BB726909-66AB-4C2E-A725-8A41B3AC7067}" type="pres">
      <dgm:prSet presAssocID="{96CA755C-F168-4EB7-A2BD-DEAA46ADF3E5}" presName="parentText" presStyleLbl="node1" presStyleIdx="2" presStyleCnt="4">
        <dgm:presLayoutVars>
          <dgm:chMax val="0"/>
          <dgm:bulletEnabled val="1"/>
        </dgm:presLayoutVars>
      </dgm:prSet>
      <dgm:spPr/>
      <dgm:t>
        <a:bodyPr/>
        <a:lstStyle/>
        <a:p>
          <a:endParaRPr lang="zh-CN" altLang="en-US"/>
        </a:p>
      </dgm:t>
    </dgm:pt>
    <dgm:pt modelId="{0816F091-A40E-4966-ACBE-89CB12D61FB5}" type="pres">
      <dgm:prSet presAssocID="{96CA755C-F168-4EB7-A2BD-DEAA46ADF3E5}" presName="childText" presStyleLbl="revTx" presStyleIdx="2" presStyleCnt="4">
        <dgm:presLayoutVars>
          <dgm:bulletEnabled val="1"/>
        </dgm:presLayoutVars>
      </dgm:prSet>
      <dgm:spPr/>
      <dgm:t>
        <a:bodyPr/>
        <a:lstStyle/>
        <a:p>
          <a:endParaRPr lang="zh-CN" altLang="en-US"/>
        </a:p>
      </dgm:t>
    </dgm:pt>
    <dgm:pt modelId="{14D9A95B-F08B-4BAD-9CA7-4E694ABD5BB4}" type="pres">
      <dgm:prSet presAssocID="{4755F475-DE95-46D4-A324-C1109F3CCD6C}" presName="parentText" presStyleLbl="node1" presStyleIdx="3" presStyleCnt="4">
        <dgm:presLayoutVars>
          <dgm:chMax val="0"/>
          <dgm:bulletEnabled val="1"/>
        </dgm:presLayoutVars>
      </dgm:prSet>
      <dgm:spPr/>
      <dgm:t>
        <a:bodyPr/>
        <a:lstStyle/>
        <a:p>
          <a:endParaRPr lang="zh-CN" altLang="en-US"/>
        </a:p>
      </dgm:t>
    </dgm:pt>
    <dgm:pt modelId="{02602603-E135-411A-B6D9-DE1122689A95}" type="pres">
      <dgm:prSet presAssocID="{4755F475-DE95-46D4-A324-C1109F3CCD6C}" presName="childText" presStyleLbl="revTx" presStyleIdx="3" presStyleCnt="4">
        <dgm:presLayoutVars>
          <dgm:bulletEnabled val="1"/>
        </dgm:presLayoutVars>
      </dgm:prSet>
      <dgm:spPr/>
      <dgm:t>
        <a:bodyPr/>
        <a:lstStyle/>
        <a:p>
          <a:endParaRPr lang="zh-CN" altLang="en-US"/>
        </a:p>
      </dgm:t>
    </dgm:pt>
  </dgm:ptLst>
  <dgm:cxnLst>
    <dgm:cxn modelId="{D241A018-88F2-4F7F-8EBE-8B622C49D9F5}" srcId="{4755F475-DE95-46D4-A324-C1109F3CCD6C}" destId="{91ED5542-F0BE-495A-9663-06E1444FFA32}" srcOrd="0" destOrd="0" parTransId="{89DEA12E-112E-4987-A225-86408F159012}" sibTransId="{305603C1-A016-466A-98CF-0AFB1CE62860}"/>
    <dgm:cxn modelId="{5754BCBC-847D-41C9-B144-D5543D3470F4}" srcId="{4935F7FA-1D5F-4B60-8689-4C8381B1CEDC}" destId="{4755F475-DE95-46D4-A324-C1109F3CCD6C}" srcOrd="3" destOrd="0" parTransId="{0BBA7419-06D6-4954-9BC9-3C996911D349}" sibTransId="{2C0BC8F3-49D1-4CA3-BD71-414777279F80}"/>
    <dgm:cxn modelId="{251A14A2-C68A-4847-B506-63DCF385DD32}" srcId="{694CA7C6-15F6-4B47-8E24-FE5C56E26217}" destId="{5BDF3335-0B07-4A07-85F7-BEF0E4DD57D4}" srcOrd="0" destOrd="0" parTransId="{3D8C5A5F-5449-40E0-9968-B2A24CD48D59}" sibTransId="{C3EB0B90-7374-4F49-877F-E5A518A11115}"/>
    <dgm:cxn modelId="{638B20E6-FBF1-44C6-B13E-C36B212B6242}" srcId="{4935F7FA-1D5F-4B60-8689-4C8381B1CEDC}" destId="{96CA755C-F168-4EB7-A2BD-DEAA46ADF3E5}" srcOrd="2" destOrd="0" parTransId="{91DF4AAC-BC30-4EEF-BD46-AD059FBBE894}" sibTransId="{977FD9D1-F535-406F-AF4D-283546BAFB98}"/>
    <dgm:cxn modelId="{B3D6CB0A-A1E7-476B-808D-84F0C1555C32}" srcId="{4935F7FA-1D5F-4B60-8689-4C8381B1CEDC}" destId="{EA9490CF-B859-4141-837A-1D4A6746AA49}" srcOrd="0" destOrd="0" parTransId="{182DCE9F-4626-4193-B2B4-0CCF25747DA8}" sibTransId="{20E57596-7E32-460F-85A2-AA181D20A67B}"/>
    <dgm:cxn modelId="{8969B191-D707-478B-9276-6964008C1776}" type="presOf" srcId="{96CA755C-F168-4EB7-A2BD-DEAA46ADF3E5}" destId="{BB726909-66AB-4C2E-A725-8A41B3AC7067}" srcOrd="0" destOrd="0" presId="urn:microsoft.com/office/officeart/2005/8/layout/vList2#4"/>
    <dgm:cxn modelId="{215C0FA0-C1A8-4E09-A27D-935B4670AEFB}" srcId="{4935F7FA-1D5F-4B60-8689-4C8381B1CEDC}" destId="{694CA7C6-15F6-4B47-8E24-FE5C56E26217}" srcOrd="1" destOrd="0" parTransId="{DD6AD0C1-F31D-45FC-B3EE-30CC8DA6BB12}" sibTransId="{2479F4EA-2543-4E1B-9F8F-C548098DF679}"/>
    <dgm:cxn modelId="{BFBFD507-E3DE-4C0F-B0BD-23E54F43BA1C}" type="presOf" srcId="{5BDF3335-0B07-4A07-85F7-BEF0E4DD57D4}" destId="{50C6C0C8-D2B1-4ACB-B170-96A2C2FB0436}" srcOrd="0" destOrd="0" presId="urn:microsoft.com/office/officeart/2005/8/layout/vList2#4"/>
    <dgm:cxn modelId="{5E26E405-D2B0-4826-8138-6D91AAB875A4}" type="presOf" srcId="{A8E2E4A2-D965-4548-BD0F-20CECBF12C74}" destId="{0816F091-A40E-4966-ACBE-89CB12D61FB5}" srcOrd="0" destOrd="0" presId="urn:microsoft.com/office/officeart/2005/8/layout/vList2#4"/>
    <dgm:cxn modelId="{177C8B4F-43FD-4E65-B5D4-A37B82601348}" type="presOf" srcId="{694CA7C6-15F6-4B47-8E24-FE5C56E26217}" destId="{16F3467F-589A-42D1-9134-3E95797766A2}" srcOrd="0" destOrd="0" presId="urn:microsoft.com/office/officeart/2005/8/layout/vList2#4"/>
    <dgm:cxn modelId="{7CE101D1-F234-448D-B5F1-BA981CC3D52C}" type="presOf" srcId="{91ED5542-F0BE-495A-9663-06E1444FFA32}" destId="{02602603-E135-411A-B6D9-DE1122689A95}" srcOrd="0" destOrd="0" presId="urn:microsoft.com/office/officeart/2005/8/layout/vList2#4"/>
    <dgm:cxn modelId="{6D67701A-5C40-4624-91D9-CB9C246B6E83}" srcId="{EA9490CF-B859-4141-837A-1D4A6746AA49}" destId="{E2F866C8-322C-47A7-B633-703C4112826F}" srcOrd="0" destOrd="0" parTransId="{9E81CED7-86DC-4713-AF35-B4B8640352B8}" sibTransId="{B29B00E5-D3BA-4D5C-890D-999070FEB1C1}"/>
    <dgm:cxn modelId="{BA97387D-961C-490B-AA87-3191126E64FD}" type="presOf" srcId="{E2F866C8-322C-47A7-B633-703C4112826F}" destId="{3B57A0D3-8728-40A5-B79E-F7D5C3A120C7}" srcOrd="0" destOrd="0" presId="urn:microsoft.com/office/officeart/2005/8/layout/vList2#4"/>
    <dgm:cxn modelId="{AB6342EA-3258-4995-A8EF-F37FFDB168ED}" srcId="{96CA755C-F168-4EB7-A2BD-DEAA46ADF3E5}" destId="{A8E2E4A2-D965-4548-BD0F-20CECBF12C74}" srcOrd="0" destOrd="0" parTransId="{DF659055-5806-4AC1-9D0C-919B17EE8E10}" sibTransId="{761192C8-90F7-4C51-AA71-00C6A11CD9AE}"/>
    <dgm:cxn modelId="{7FA1D841-BBBC-49DD-B5D7-43CC7FF4B357}" type="presOf" srcId="{4755F475-DE95-46D4-A324-C1109F3CCD6C}" destId="{14D9A95B-F08B-4BAD-9CA7-4E694ABD5BB4}" srcOrd="0" destOrd="0" presId="urn:microsoft.com/office/officeart/2005/8/layout/vList2#4"/>
    <dgm:cxn modelId="{8D7B1E01-D5CD-46C1-A84A-1040926AA2B0}" type="presOf" srcId="{4935F7FA-1D5F-4B60-8689-4C8381B1CEDC}" destId="{7EBC2B5E-0208-4570-99BE-61F14D8CFDE7}" srcOrd="0" destOrd="0" presId="urn:microsoft.com/office/officeart/2005/8/layout/vList2#4"/>
    <dgm:cxn modelId="{44945AD8-D48A-401C-B9DF-8333EFFC2464}" type="presOf" srcId="{EA9490CF-B859-4141-837A-1D4A6746AA49}" destId="{3E62794C-1607-4733-ADCA-906674A22343}" srcOrd="0" destOrd="0" presId="urn:microsoft.com/office/officeart/2005/8/layout/vList2#4"/>
    <dgm:cxn modelId="{F3EF14C6-1415-4BBF-B187-6A7DA747380F}" type="presParOf" srcId="{7EBC2B5E-0208-4570-99BE-61F14D8CFDE7}" destId="{3E62794C-1607-4733-ADCA-906674A22343}" srcOrd="0" destOrd="0" presId="urn:microsoft.com/office/officeart/2005/8/layout/vList2#4"/>
    <dgm:cxn modelId="{662F66A3-8585-4230-B63F-21D511BB4C79}" type="presParOf" srcId="{7EBC2B5E-0208-4570-99BE-61F14D8CFDE7}" destId="{3B57A0D3-8728-40A5-B79E-F7D5C3A120C7}" srcOrd="1" destOrd="0" presId="urn:microsoft.com/office/officeart/2005/8/layout/vList2#4"/>
    <dgm:cxn modelId="{62BF33EE-EDE6-4992-A2BB-BA2EF548F7E3}" type="presParOf" srcId="{7EBC2B5E-0208-4570-99BE-61F14D8CFDE7}" destId="{16F3467F-589A-42D1-9134-3E95797766A2}" srcOrd="2" destOrd="0" presId="urn:microsoft.com/office/officeart/2005/8/layout/vList2#4"/>
    <dgm:cxn modelId="{E35F8047-C095-49C9-ACB7-B2CC2294E81A}" type="presParOf" srcId="{7EBC2B5E-0208-4570-99BE-61F14D8CFDE7}" destId="{50C6C0C8-D2B1-4ACB-B170-96A2C2FB0436}" srcOrd="3" destOrd="0" presId="urn:microsoft.com/office/officeart/2005/8/layout/vList2#4"/>
    <dgm:cxn modelId="{AF266BC2-B62F-40C2-9E5F-60D6BD359377}" type="presParOf" srcId="{7EBC2B5E-0208-4570-99BE-61F14D8CFDE7}" destId="{BB726909-66AB-4C2E-A725-8A41B3AC7067}" srcOrd="4" destOrd="0" presId="urn:microsoft.com/office/officeart/2005/8/layout/vList2#4"/>
    <dgm:cxn modelId="{32812C67-EC8E-493D-8D0F-F36D77F68F4F}" type="presParOf" srcId="{7EBC2B5E-0208-4570-99BE-61F14D8CFDE7}" destId="{0816F091-A40E-4966-ACBE-89CB12D61FB5}" srcOrd="5" destOrd="0" presId="urn:microsoft.com/office/officeart/2005/8/layout/vList2#4"/>
    <dgm:cxn modelId="{E06636AE-07C2-4A98-8F7E-5C092CE827B4}" type="presParOf" srcId="{7EBC2B5E-0208-4570-99BE-61F14D8CFDE7}" destId="{14D9A95B-F08B-4BAD-9CA7-4E694ABD5BB4}" srcOrd="6" destOrd="0" presId="urn:microsoft.com/office/officeart/2005/8/layout/vList2#4"/>
    <dgm:cxn modelId="{F6474994-3137-4180-921E-2F0215EC8D20}" type="presParOf" srcId="{7EBC2B5E-0208-4570-99BE-61F14D8CFDE7}" destId="{02602603-E135-411A-B6D9-DE1122689A95}" srcOrd="7" destOrd="0" presId="urn:microsoft.com/office/officeart/2005/8/layout/vList2#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62794C-1607-4733-ADCA-906674A22343}">
      <dsp:nvSpPr>
        <dsp:cNvPr id="0" name=""/>
        <dsp:cNvSpPr/>
      </dsp:nvSpPr>
      <dsp:spPr bwMode="white">
        <a:xfrm>
          <a:off x="0" y="33934"/>
          <a:ext cx="9066530" cy="730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100000"/>
            </a:lnSpc>
            <a:spcBef>
              <a:spcPct val="0"/>
            </a:spcBef>
            <a:spcAft>
              <a:spcPct val="35000"/>
            </a:spcAft>
          </a:pPr>
          <a:r>
            <a:rPr lang="zh-CN" altLang="en-US" sz="2600" kern="1200">
              <a:sym typeface="+mn-ea"/>
            </a:rPr>
            <a:t>任务</a:t>
          </a:r>
          <a:r>
            <a:rPr lang="en-US" altLang="zh-CN" sz="2600" kern="1200">
              <a:sym typeface="+mn-ea"/>
            </a:rPr>
            <a:t>2</a:t>
          </a:r>
          <a:r>
            <a:rPr lang="zh-CN" altLang="en-US" sz="2600" kern="1200">
              <a:sym typeface="+mn-ea"/>
            </a:rPr>
            <a:t>-1</a:t>
          </a:r>
          <a:endParaRPr lang="zh-CN" altLang="en-US" sz="2600" kern="1200"/>
        </a:p>
      </dsp:txBody>
      <dsp:txXfrm>
        <a:off x="35640" y="69574"/>
        <a:ext cx="8995250" cy="658800"/>
      </dsp:txXfrm>
    </dsp:sp>
    <dsp:sp modelId="{3B57A0D3-8728-40A5-B79E-F7D5C3A120C7}">
      <dsp:nvSpPr>
        <dsp:cNvPr id="0" name=""/>
        <dsp:cNvSpPr/>
      </dsp:nvSpPr>
      <dsp:spPr bwMode="white">
        <a:xfrm>
          <a:off x="0" y="764014"/>
          <a:ext cx="9066530" cy="430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862" tIns="33020" rIns="184912" bIns="33020" numCol="1" spcCol="1270" anchor="t" anchorCtr="0">
          <a:noAutofit/>
        </a:bodyPr>
        <a:lstStyle/>
        <a:p>
          <a:pPr marL="228600" lvl="1" indent="-228600" algn="l" defTabSz="889000">
            <a:lnSpc>
              <a:spcPct val="100000"/>
            </a:lnSpc>
            <a:spcBef>
              <a:spcPct val="0"/>
            </a:spcBef>
            <a:spcAft>
              <a:spcPct val="20000"/>
            </a:spcAft>
            <a:buChar char="••"/>
          </a:pPr>
          <a:r>
            <a:rPr lang="zh-CN" altLang="en-US" sz="2000" kern="1200">
              <a:sym typeface="+mn-ea"/>
            </a:rPr>
            <a:t>SELECT语句</a:t>
          </a:r>
        </a:p>
      </dsp:txBody>
      <dsp:txXfrm>
        <a:off x="0" y="764014"/>
        <a:ext cx="9066530" cy="430560"/>
      </dsp:txXfrm>
    </dsp:sp>
    <dsp:sp modelId="{16F3467F-589A-42D1-9134-3E95797766A2}">
      <dsp:nvSpPr>
        <dsp:cNvPr id="0" name=""/>
        <dsp:cNvSpPr/>
      </dsp:nvSpPr>
      <dsp:spPr bwMode="white">
        <a:xfrm>
          <a:off x="0" y="1194574"/>
          <a:ext cx="9066530" cy="730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100000"/>
            </a:lnSpc>
            <a:spcBef>
              <a:spcPct val="0"/>
            </a:spcBef>
            <a:spcAft>
              <a:spcPct val="35000"/>
            </a:spcAft>
          </a:pPr>
          <a:r>
            <a:rPr lang="zh-CN" altLang="en-US" sz="2600" kern="1200">
              <a:sym typeface="+mn-ea"/>
            </a:rPr>
            <a:t>任务</a:t>
          </a:r>
          <a:r>
            <a:rPr lang="en-US" altLang="zh-CN" sz="2600" kern="1200">
              <a:sym typeface="+mn-ea"/>
            </a:rPr>
            <a:t>2</a:t>
          </a:r>
          <a:r>
            <a:rPr lang="zh-CN" altLang="en-US" sz="2600" kern="1200">
              <a:sym typeface="+mn-ea"/>
            </a:rPr>
            <a:t>-2</a:t>
          </a:r>
          <a:endParaRPr lang="zh-CN" altLang="en-US" sz="2600" kern="1200"/>
        </a:p>
      </dsp:txBody>
      <dsp:txXfrm>
        <a:off x="35640" y="1230214"/>
        <a:ext cx="8995250" cy="658800"/>
      </dsp:txXfrm>
    </dsp:sp>
    <dsp:sp modelId="{50C6C0C8-D2B1-4ACB-B170-96A2C2FB0436}">
      <dsp:nvSpPr>
        <dsp:cNvPr id="0" name=""/>
        <dsp:cNvSpPr/>
      </dsp:nvSpPr>
      <dsp:spPr bwMode="white">
        <a:xfrm>
          <a:off x="0" y="1924654"/>
          <a:ext cx="9066530" cy="430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862" tIns="33020" rIns="184912" bIns="33020" numCol="1" spcCol="1270" anchor="t" anchorCtr="0">
          <a:noAutofit/>
        </a:bodyPr>
        <a:lstStyle/>
        <a:p>
          <a:pPr marL="228600" lvl="1" indent="-228600" algn="l" defTabSz="889000">
            <a:lnSpc>
              <a:spcPct val="100000"/>
            </a:lnSpc>
            <a:spcBef>
              <a:spcPct val="0"/>
            </a:spcBef>
            <a:spcAft>
              <a:spcPct val="20000"/>
            </a:spcAft>
            <a:buChar char="••"/>
          </a:pPr>
          <a:r>
            <a:rPr lang="zh-CN" altLang="en-US" sz="2000" kern="1200">
              <a:sym typeface="+mn-ea"/>
            </a:rPr>
            <a:t>WHERE子句</a:t>
          </a:r>
        </a:p>
      </dsp:txBody>
      <dsp:txXfrm>
        <a:off x="0" y="1924654"/>
        <a:ext cx="9066530" cy="430560"/>
      </dsp:txXfrm>
    </dsp:sp>
    <dsp:sp modelId="{BB726909-66AB-4C2E-A725-8A41B3AC7067}">
      <dsp:nvSpPr>
        <dsp:cNvPr id="0" name=""/>
        <dsp:cNvSpPr/>
      </dsp:nvSpPr>
      <dsp:spPr bwMode="white">
        <a:xfrm>
          <a:off x="0" y="2355214"/>
          <a:ext cx="9066530" cy="730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100000"/>
            </a:lnSpc>
            <a:spcBef>
              <a:spcPct val="0"/>
            </a:spcBef>
            <a:spcAft>
              <a:spcPct val="35000"/>
            </a:spcAft>
          </a:pPr>
          <a:r>
            <a:rPr sz="2600" kern="1200">
              <a:sym typeface="+mn-ea"/>
            </a:rPr>
            <a:t>任</a:t>
          </a:r>
          <a:r>
            <a:rPr lang="zh-CN" altLang="en-US" sz="2600" kern="1200">
              <a:sym typeface="+mn-ea"/>
            </a:rPr>
            <a:t>务</a:t>
          </a:r>
          <a:r>
            <a:rPr sz="2600" kern="1200">
              <a:sym typeface="+mn-ea"/>
            </a:rPr>
            <a:t>2-</a:t>
          </a:r>
          <a:r>
            <a:rPr lang="en-US" altLang="zh-CN" sz="2600" kern="1200">
              <a:sym typeface="+mn-ea"/>
            </a:rPr>
            <a:t>3</a:t>
          </a:r>
        </a:p>
      </dsp:txBody>
      <dsp:txXfrm>
        <a:off x="35640" y="2390854"/>
        <a:ext cx="8995250" cy="658800"/>
      </dsp:txXfrm>
    </dsp:sp>
    <dsp:sp modelId="{0816F091-A40E-4966-ACBE-89CB12D61FB5}">
      <dsp:nvSpPr>
        <dsp:cNvPr id="0" name=""/>
        <dsp:cNvSpPr/>
      </dsp:nvSpPr>
      <dsp:spPr bwMode="white">
        <a:xfrm>
          <a:off x="0" y="3085295"/>
          <a:ext cx="9066530" cy="430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862" tIns="33020" rIns="184912" bIns="33020" numCol="1" spcCol="1270" anchor="t" anchorCtr="0">
          <a:noAutofit/>
        </a:bodyPr>
        <a:lstStyle/>
        <a:p>
          <a:pPr marL="228600" lvl="1" indent="-228600" algn="l" defTabSz="889000">
            <a:lnSpc>
              <a:spcPct val="100000"/>
            </a:lnSpc>
            <a:spcBef>
              <a:spcPct val="0"/>
            </a:spcBef>
            <a:spcAft>
              <a:spcPct val="20000"/>
            </a:spcAft>
            <a:buChar char="••"/>
          </a:pPr>
          <a:r>
            <a:rPr altLang="en-US" sz="2000" kern="1200"/>
            <a:t>Group By子句</a:t>
          </a:r>
        </a:p>
      </dsp:txBody>
      <dsp:txXfrm>
        <a:off x="0" y="3085295"/>
        <a:ext cx="9066530" cy="430560"/>
      </dsp:txXfrm>
    </dsp:sp>
    <dsp:sp modelId="{14D9A95B-F08B-4BAD-9CA7-4E694ABD5BB4}">
      <dsp:nvSpPr>
        <dsp:cNvPr id="0" name=""/>
        <dsp:cNvSpPr/>
      </dsp:nvSpPr>
      <dsp:spPr bwMode="white">
        <a:xfrm>
          <a:off x="0" y="3515854"/>
          <a:ext cx="9066530" cy="730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100000"/>
            </a:lnSpc>
            <a:spcBef>
              <a:spcPct val="0"/>
            </a:spcBef>
            <a:spcAft>
              <a:spcPct val="35000"/>
            </a:spcAft>
          </a:pPr>
          <a:r>
            <a:rPr sz="2600" kern="1200">
              <a:sym typeface="+mn-ea"/>
            </a:rPr>
            <a:t>任</a:t>
          </a:r>
          <a:r>
            <a:rPr lang="zh-CN" altLang="en-US" sz="2600" kern="1200">
              <a:sym typeface="+mn-ea"/>
            </a:rPr>
            <a:t>务</a:t>
          </a:r>
          <a:r>
            <a:rPr sz="2600" kern="1200">
              <a:sym typeface="+mn-ea"/>
            </a:rPr>
            <a:t>2-</a:t>
          </a:r>
          <a:r>
            <a:rPr lang="en-US" altLang="zh-CN" sz="2600" kern="1200">
              <a:sym typeface="+mn-ea"/>
            </a:rPr>
            <a:t>4</a:t>
          </a:r>
        </a:p>
      </dsp:txBody>
      <dsp:txXfrm>
        <a:off x="35640" y="3551494"/>
        <a:ext cx="8995250" cy="658800"/>
      </dsp:txXfrm>
    </dsp:sp>
    <dsp:sp modelId="{02602603-E135-411A-B6D9-DE1122689A95}">
      <dsp:nvSpPr>
        <dsp:cNvPr id="0" name=""/>
        <dsp:cNvSpPr/>
      </dsp:nvSpPr>
      <dsp:spPr bwMode="white">
        <a:xfrm>
          <a:off x="0" y="4245935"/>
          <a:ext cx="9066530" cy="430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862" tIns="33020" rIns="184912" bIns="33020" numCol="1" spcCol="1270" anchor="t" anchorCtr="0">
          <a:noAutofit/>
        </a:bodyPr>
        <a:lstStyle/>
        <a:p>
          <a:pPr marL="228600" lvl="1" indent="-228600" algn="l" defTabSz="889000">
            <a:lnSpc>
              <a:spcPct val="100000"/>
            </a:lnSpc>
            <a:spcBef>
              <a:spcPct val="0"/>
            </a:spcBef>
            <a:spcAft>
              <a:spcPct val="20000"/>
            </a:spcAft>
            <a:buChar char="••"/>
          </a:pPr>
          <a:r>
            <a:rPr lang="zh-CN" sz="2000" kern="1200"/>
            <a:t>Order By与Limit子句</a:t>
          </a:r>
        </a:p>
      </dsp:txBody>
      <dsp:txXfrm>
        <a:off x="0" y="4245935"/>
        <a:ext cx="9066530" cy="430560"/>
      </dsp:txXfrm>
    </dsp:sp>
  </dsp:spTree>
</dsp:drawing>
</file>

<file path=ppt/diagrams/layout1.xml><?xml version="1.0" encoding="utf-8"?>
<dgm:layoutDef xmlns:dgm="http://schemas.openxmlformats.org/drawingml/2006/diagram" xmlns:a="http://schemas.openxmlformats.org/drawingml/2006/main" uniqueId="urn:microsoft.com/office/officeart/2005/8/layout/vList2#4">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2023/12/10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dirty="0"/>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21" Type="http://schemas.openxmlformats.org/officeDocument/2006/relationships/tags" Target="../tags/tag10.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20" Type="http://schemas.openxmlformats.org/officeDocument/2006/relationships/tags" Target="../tags/tag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tags" Target="../tags/tag8.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alpha val="13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733CC4-0414-4F82-B47F-74F783F1D05E}" type="datetimeFigureOut">
              <a:rPr lang="zh-CN" altLang="en-US" smtClean="0"/>
              <a:t>2023/12/10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A7A92C-2968-4AE8-94F0-690306CD21AF}" type="slidenum">
              <a:rPr lang="zh-CN" altLang="en-US" smtClean="0"/>
              <a:t>‹#›</a:t>
            </a:fld>
            <a:endParaRPr lang="zh-CN" altLang="en-US"/>
          </a:p>
        </p:txBody>
      </p:sp>
      <p:grpSp>
        <p:nvGrpSpPr>
          <p:cNvPr id="12" name="组合 11"/>
          <p:cNvGrpSpPr/>
          <p:nvPr userDrawn="1"/>
        </p:nvGrpSpPr>
        <p:grpSpPr>
          <a:xfrm>
            <a:off x="0" y="635"/>
            <a:ext cx="508000" cy="6859270"/>
            <a:chOff x="0" y="1"/>
            <a:chExt cx="800" cy="10802"/>
          </a:xfrm>
        </p:grpSpPr>
        <p:pic>
          <p:nvPicPr>
            <p:cNvPr id="10" name="图片 9"/>
            <p:cNvPicPr>
              <a:picLocks noChangeAspect="1"/>
            </p:cNvPicPr>
            <p:nvPr userDrawn="1">
              <p:custDataLst>
                <p:tags r:id="rId20"/>
              </p:custDataLst>
            </p:nvPr>
          </p:nvPicPr>
          <p:blipFill>
            <a:blip r:embed="rId22"/>
            <a:stretch>
              <a:fillRect/>
            </a:stretch>
          </p:blipFill>
          <p:spPr>
            <a:xfrm rot="5400000">
              <a:off x="-5001" y="5002"/>
              <a:ext cx="10803" cy="800"/>
            </a:xfrm>
            <a:prstGeom prst="rect">
              <a:avLst/>
            </a:prstGeom>
          </p:spPr>
        </p:pic>
        <p:sp>
          <p:nvSpPr>
            <p:cNvPr id="11" name="矩形 10"/>
            <p:cNvSpPr/>
            <p:nvPr userDrawn="1">
              <p:custDataLst>
                <p:tags r:id="rId21"/>
              </p:custDataLst>
            </p:nvPr>
          </p:nvSpPr>
          <p:spPr>
            <a:xfrm>
              <a:off x="408" y="4489"/>
              <a:ext cx="256" cy="1856"/>
            </a:xfrm>
            <a:prstGeom prst="rect">
              <a:avLst/>
            </a:prstGeom>
            <a:solidFill>
              <a:srgbClr val="46AC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userDrawn="1"/>
        </p:nvGrpSpPr>
        <p:grpSpPr>
          <a:xfrm>
            <a:off x="10748010" y="92075"/>
            <a:ext cx="1380490" cy="1183640"/>
            <a:chOff x="15331" y="262"/>
            <a:chExt cx="3335" cy="2752"/>
          </a:xfrm>
        </p:grpSpPr>
        <p:sp>
          <p:nvSpPr>
            <p:cNvPr id="13" name="六边形 12"/>
            <p:cNvSpPr/>
            <p:nvPr userDrawn="1">
              <p:custDataLst>
                <p:tags r:id="rId13"/>
              </p:custDataLst>
            </p:nvPr>
          </p:nvSpPr>
          <p:spPr>
            <a:xfrm rot="10800000">
              <a:off x="16132" y="680"/>
              <a:ext cx="906" cy="715"/>
            </a:xfrm>
            <a:prstGeom prst="hexagon">
              <a:avLst/>
            </a:prstGeom>
            <a:noFill/>
            <a:ln cmpd="dbl">
              <a:gradFill>
                <a:gsLst>
                  <a:gs pos="21000">
                    <a:srgbClr val="00B0F0"/>
                  </a:gs>
                  <a:gs pos="92000">
                    <a:srgbClr val="002060"/>
                  </a:gs>
                  <a:gs pos="39000">
                    <a:schemeClr val="accent1">
                      <a:lumMod val="45000"/>
                      <a:lumOff val="55000"/>
                    </a:schemeClr>
                  </a:gs>
                  <a:gs pos="48000">
                    <a:schemeClr val="accent1">
                      <a:lumMod val="30000"/>
                      <a:lumOff val="70000"/>
                    </a:schemeClr>
                  </a:gs>
                </a:gsLst>
                <a:lin ang="1560000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userDrawn="1">
              <p:custDataLst>
                <p:tags r:id="rId14"/>
              </p:custDataLst>
            </p:nvPr>
          </p:nvSpPr>
          <p:spPr>
            <a:xfrm>
              <a:off x="16929" y="1097"/>
              <a:ext cx="906" cy="715"/>
            </a:xfrm>
            <a:prstGeom prst="hexag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六边形 14"/>
            <p:cNvSpPr/>
            <p:nvPr userDrawn="1">
              <p:custDataLst>
                <p:tags r:id="rId15"/>
              </p:custDataLst>
            </p:nvPr>
          </p:nvSpPr>
          <p:spPr>
            <a:xfrm>
              <a:off x="16935" y="292"/>
              <a:ext cx="906" cy="715"/>
            </a:xfrm>
            <a:prstGeom prst="hexagon">
              <a:avLst/>
            </a:prstGeom>
            <a:solidFill>
              <a:schemeClr val="bg1"/>
            </a:solidFill>
            <a:ln>
              <a:gradFill>
                <a:gsLst>
                  <a:gs pos="21000">
                    <a:srgbClr val="00B0F0"/>
                  </a:gs>
                  <a:gs pos="92000">
                    <a:srgbClr val="002060"/>
                  </a:gs>
                  <a:gs pos="60000">
                    <a:schemeClr val="accent1">
                      <a:lumMod val="45000"/>
                      <a:lumOff val="55000"/>
                    </a:schemeClr>
                  </a:gs>
                  <a:gs pos="0">
                    <a:schemeClr val="accent1">
                      <a:lumMod val="30000"/>
                      <a:lumOff val="70000"/>
                    </a:schemeClr>
                  </a:gs>
                </a:gsLst>
                <a:lin ang="216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11</a:t>
              </a:r>
            </a:p>
          </p:txBody>
        </p:sp>
        <p:sp>
          <p:nvSpPr>
            <p:cNvPr id="16" name="六边形 15"/>
            <p:cNvSpPr/>
            <p:nvPr userDrawn="1">
              <p:custDataLst>
                <p:tags r:id="rId16"/>
              </p:custDataLst>
            </p:nvPr>
          </p:nvSpPr>
          <p:spPr>
            <a:xfrm>
              <a:off x="17760" y="710"/>
              <a:ext cx="906" cy="715"/>
            </a:xfrm>
            <a:prstGeom prst="hexag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11</a:t>
              </a:r>
            </a:p>
          </p:txBody>
        </p:sp>
        <p:sp>
          <p:nvSpPr>
            <p:cNvPr id="17" name="六边形 16"/>
            <p:cNvSpPr/>
            <p:nvPr userDrawn="1">
              <p:custDataLst>
                <p:tags r:id="rId17"/>
              </p:custDataLst>
            </p:nvPr>
          </p:nvSpPr>
          <p:spPr>
            <a:xfrm>
              <a:off x="17730" y="1520"/>
              <a:ext cx="906" cy="715"/>
            </a:xfrm>
            <a:prstGeom prst="hexag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11</a:t>
              </a:r>
            </a:p>
          </p:txBody>
        </p:sp>
        <p:sp>
          <p:nvSpPr>
            <p:cNvPr id="18" name="六边形 17"/>
            <p:cNvSpPr/>
            <p:nvPr userDrawn="1">
              <p:custDataLst>
                <p:tags r:id="rId18"/>
              </p:custDataLst>
            </p:nvPr>
          </p:nvSpPr>
          <p:spPr>
            <a:xfrm>
              <a:off x="17745" y="2300"/>
              <a:ext cx="906" cy="715"/>
            </a:xfrm>
            <a:prstGeom prst="hexag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11</a:t>
              </a:r>
            </a:p>
          </p:txBody>
        </p:sp>
        <p:sp>
          <p:nvSpPr>
            <p:cNvPr id="19" name="六边形 18"/>
            <p:cNvSpPr/>
            <p:nvPr userDrawn="1">
              <p:custDataLst>
                <p:tags r:id="rId19"/>
              </p:custDataLst>
            </p:nvPr>
          </p:nvSpPr>
          <p:spPr>
            <a:xfrm>
              <a:off x="15331" y="262"/>
              <a:ext cx="906" cy="715"/>
            </a:xfrm>
            <a:prstGeom prst="hexagon">
              <a:avLst/>
            </a:pr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9"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6.png"/><Relationship Id="rId5" Type="http://schemas.openxmlformats.org/officeDocument/2006/relationships/slideLayout" Target="../slideLayouts/slideLayout2.xml"/><Relationship Id="rId4" Type="http://schemas.openxmlformats.org/officeDocument/2006/relationships/tags" Target="../tags/tag23.xml"/></Relationships>
</file>

<file path=ppt/slides/_rels/slide11.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7.png"/><Relationship Id="rId5" Type="http://schemas.openxmlformats.org/officeDocument/2006/relationships/slideLayout" Target="../slideLayouts/slideLayout2.xml"/><Relationship Id="rId4" Type="http://schemas.openxmlformats.org/officeDocument/2006/relationships/tags" Target="../tags/tag27.xml"/></Relationships>
</file>

<file path=ppt/slides/_rels/slide12.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image" Target="../media/image8.png"/><Relationship Id="rId5" Type="http://schemas.openxmlformats.org/officeDocument/2006/relationships/slideLayout" Target="../slideLayouts/slideLayout2.xml"/><Relationship Id="rId4" Type="http://schemas.openxmlformats.org/officeDocument/2006/relationships/tags" Target="../tags/tag31.xml"/></Relationships>
</file>

<file path=ppt/slides/_rels/slide13.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image" Target="../media/image9.png"/><Relationship Id="rId5" Type="http://schemas.openxmlformats.org/officeDocument/2006/relationships/slideLayout" Target="../slideLayouts/slideLayout2.xml"/><Relationship Id="rId4" Type="http://schemas.openxmlformats.org/officeDocument/2006/relationships/tags" Target="../tags/tag3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19.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10.png"/><Relationship Id="rId5" Type="http://schemas.openxmlformats.org/officeDocument/2006/relationships/slideLayout" Target="../slideLayouts/slideLayout2.xml"/><Relationship Id="rId4" Type="http://schemas.openxmlformats.org/officeDocument/2006/relationships/tags" Target="../tags/tag4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image" Target="../media/image11.png"/><Relationship Id="rId5" Type="http://schemas.openxmlformats.org/officeDocument/2006/relationships/slideLayout" Target="../slideLayouts/slideLayout2.xml"/><Relationship Id="rId4" Type="http://schemas.openxmlformats.org/officeDocument/2006/relationships/tags" Target="../tags/tag4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23.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image" Target="../media/image13.png"/><Relationship Id="rId5" Type="http://schemas.openxmlformats.org/officeDocument/2006/relationships/slideLayout" Target="../slideLayouts/slideLayout2.xml"/><Relationship Id="rId4" Type="http://schemas.openxmlformats.org/officeDocument/2006/relationships/tags" Target="../tags/tag52.xml"/></Relationships>
</file>

<file path=ppt/slides/_rels/slide24.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image" Target="../media/image14.png"/><Relationship Id="rId5" Type="http://schemas.openxmlformats.org/officeDocument/2006/relationships/slideLayout" Target="../slideLayouts/slideLayout2.xml"/><Relationship Id="rId4" Type="http://schemas.openxmlformats.org/officeDocument/2006/relationships/tags" Target="../tags/tag5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26.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image" Target="../media/image15.png"/><Relationship Id="rId5" Type="http://schemas.openxmlformats.org/officeDocument/2006/relationships/slideLayout" Target="../slideLayouts/slideLayout2.xml"/><Relationship Id="rId4" Type="http://schemas.openxmlformats.org/officeDocument/2006/relationships/tags" Target="../tags/tag61.xml"/></Relationships>
</file>

<file path=ppt/slides/_rels/slide27.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image" Target="../media/image16.png"/><Relationship Id="rId5" Type="http://schemas.openxmlformats.org/officeDocument/2006/relationships/slideLayout" Target="../slideLayouts/slideLayout2.xml"/><Relationship Id="rId4" Type="http://schemas.openxmlformats.org/officeDocument/2006/relationships/tags" Target="../tags/tag65.xml"/></Relationships>
</file>

<file path=ppt/slides/_rels/slide28.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4"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5" Type="http://schemas.openxmlformats.org/officeDocument/2006/relationships/image" Target="../media/image17.png"/><Relationship Id="rId4"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5" Type="http://schemas.openxmlformats.org/officeDocument/2006/relationships/image" Target="../media/image18.png"/><Relationship Id="rId4"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5" Type="http://schemas.openxmlformats.org/officeDocument/2006/relationships/image" Target="../media/image19.png"/><Relationship Id="rId4"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5" Type="http://schemas.openxmlformats.org/officeDocument/2006/relationships/image" Target="../media/image20.png"/><Relationship Id="rId4"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5" Type="http://schemas.openxmlformats.org/officeDocument/2006/relationships/image" Target="../media/image21.png"/><Relationship Id="rId4"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tags" Target="../tags/tag88.xml"/><Relationship Id="rId7" Type="http://schemas.openxmlformats.org/officeDocument/2006/relationships/image" Target="../media/image24.png"/><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 Id="rId5" Type="http://schemas.openxmlformats.org/officeDocument/2006/relationships/image" Target="../media/image25.png"/><Relationship Id="rId4"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5" Type="http://schemas.openxmlformats.org/officeDocument/2006/relationships/image" Target="../media/image26.png"/><Relationship Id="rId4"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5.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 Id="rId5" Type="http://schemas.openxmlformats.org/officeDocument/2006/relationships/image" Target="../media/image27.png"/><Relationship Id="rId4"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image" Target="../media/image4.png"/><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image" Target="../media/image30.png"/><Relationship Id="rId5" Type="http://schemas.openxmlformats.org/officeDocument/2006/relationships/slideLayout" Target="../slideLayouts/slideLayout2.xml"/><Relationship Id="rId4" Type="http://schemas.openxmlformats.org/officeDocument/2006/relationships/tags" Target="../tags/tag10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tags" Target="../tags/tag14.xml"/></Relationships>
</file>

<file path=ppt/slides/_rels/slide9.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5.png"/><Relationship Id="rId5" Type="http://schemas.openxmlformats.org/officeDocument/2006/relationships/slideLayout" Target="../slideLayouts/slideLayout2.xml"/><Relationship Id="rId4" Type="http://schemas.openxmlformats.org/officeDocument/2006/relationships/tags" Target="../tags/tag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直角三角形 8"/>
          <p:cNvSpPr/>
          <p:nvPr/>
        </p:nvSpPr>
        <p:spPr>
          <a:xfrm rot="16200000">
            <a:off x="5255260" y="-78105"/>
            <a:ext cx="5344160" cy="8529955"/>
          </a:xfrm>
          <a:prstGeom prst="rtTriangle">
            <a:avLst/>
          </a:prstGeom>
          <a:solidFill>
            <a:srgbClr val="3EA4D4">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FD7"/>
              </a:solidFill>
              <a:latin typeface="微软雅黑" panose="020B0503020204020204" pitchFamily="34" charset="-122"/>
              <a:ea typeface="微软雅黑" panose="020B0503020204020204" pitchFamily="34" charset="-122"/>
            </a:endParaRPr>
          </a:p>
        </p:txBody>
      </p:sp>
      <p:sp>
        <p:nvSpPr>
          <p:cNvPr id="6" name="直角三角形 5"/>
          <p:cNvSpPr/>
          <p:nvPr/>
        </p:nvSpPr>
        <p:spPr>
          <a:xfrm rot="16200000">
            <a:off x="6078855" y="745490"/>
            <a:ext cx="4940300" cy="7285990"/>
          </a:xfrm>
          <a:prstGeom prst="rtTriangle">
            <a:avLst/>
          </a:prstGeom>
          <a:solidFill>
            <a:srgbClr val="008DD7">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1466850" y="2851150"/>
            <a:ext cx="7929245" cy="1067134"/>
          </a:xfrm>
        </p:spPr>
        <p:txBody>
          <a:bodyPr>
            <a:noAutofit/>
          </a:bodyPr>
          <a:lstStyle/>
          <a:p>
            <a:pPr algn="ct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项目二 数据管理与操作</a:t>
            </a:r>
          </a:p>
          <a:p>
            <a:pPr algn="ctr"/>
            <a:r>
              <a:rPr lang="zh-CN" altLang="en-US" sz="2800" dirty="0">
                <a:solidFill>
                  <a:srgbClr val="E78F2C"/>
                </a:solidFill>
                <a:latin typeface="微软雅黑" panose="020B0503020204020204" pitchFamily="34" charset="-122"/>
                <a:ea typeface="微软雅黑" panose="020B0503020204020204" pitchFamily="34" charset="-122"/>
                <a:cs typeface="微软雅黑" panose="020B0503020204020204" pitchFamily="34" charset="-122"/>
              </a:rPr>
              <a:t>任务二 </a:t>
            </a:r>
            <a:r>
              <a:rPr lang="zh-CN" sz="2800" dirty="0">
                <a:solidFill>
                  <a:srgbClr val="E78F2C"/>
                </a:solidFill>
                <a:latin typeface="微软雅黑" panose="020B0503020204020204" pitchFamily="34" charset="-122"/>
                <a:ea typeface="微软雅黑" panose="020B0503020204020204" pitchFamily="34" charset="-122"/>
                <a:cs typeface="微软雅黑" panose="020B0503020204020204" pitchFamily="34" charset="-122"/>
              </a:rPr>
              <a:t>单表查询</a:t>
            </a:r>
          </a:p>
        </p:txBody>
      </p:sp>
      <p:pic>
        <p:nvPicPr>
          <p:cNvPr id="8" name="图片 7"/>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452755" y="153035"/>
            <a:ext cx="1303020" cy="1189990"/>
          </a:xfrm>
          <a:prstGeom prst="rect">
            <a:avLst/>
          </a:prstGeom>
        </p:spPr>
      </p:pic>
      <p:sp>
        <p:nvSpPr>
          <p:cNvPr id="12" name="等腰三角形 11"/>
          <p:cNvSpPr/>
          <p:nvPr/>
        </p:nvSpPr>
        <p:spPr>
          <a:xfrm rot="19920000">
            <a:off x="7574915" y="1333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等腰三角形 12"/>
          <p:cNvSpPr/>
          <p:nvPr/>
        </p:nvSpPr>
        <p:spPr>
          <a:xfrm rot="19920000">
            <a:off x="7642225" y="13144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等腰三角形 13"/>
          <p:cNvSpPr/>
          <p:nvPr/>
        </p:nvSpPr>
        <p:spPr>
          <a:xfrm rot="2880000">
            <a:off x="4392295" y="423672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880000">
            <a:off x="4566285" y="403415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1380000">
            <a:off x="9674225" y="96012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等腰三角形 16"/>
          <p:cNvSpPr/>
          <p:nvPr/>
        </p:nvSpPr>
        <p:spPr>
          <a:xfrm rot="1380000">
            <a:off x="9624060" y="105346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6"/>
          <a:stretch>
            <a:fillRect/>
          </a:stretch>
        </p:blipFill>
        <p:spPr>
          <a:xfrm>
            <a:off x="866140" y="4827905"/>
            <a:ext cx="1867535" cy="1867535"/>
          </a:xfrm>
          <a:prstGeom prst="rect">
            <a:avLst/>
          </a:prstGeom>
        </p:spPr>
      </p:pic>
      <p:pic>
        <p:nvPicPr>
          <p:cNvPr id="11" name="图片 10"/>
          <p:cNvPicPr>
            <a:picLocks noChangeAspect="1"/>
          </p:cNvPicPr>
          <p:nvPr>
            <p:custDataLst>
              <p:tags r:id="rId2"/>
            </p:custDataLst>
          </p:nvPr>
        </p:nvPicPr>
        <p:blipFill>
          <a:blip r:embed="rId7"/>
          <a:stretch>
            <a:fillRect/>
          </a:stretch>
        </p:blipFill>
        <p:spPr>
          <a:xfrm>
            <a:off x="7662545" y="4255770"/>
            <a:ext cx="4366895" cy="2540635"/>
          </a:xfrm>
          <a:prstGeom prst="rect">
            <a:avLst/>
          </a:prstGeom>
        </p:spPr>
      </p:pic>
      <p:sp>
        <p:nvSpPr>
          <p:cNvPr id="2" name="文本框 1"/>
          <p:cNvSpPr txBox="1"/>
          <p:nvPr/>
        </p:nvSpPr>
        <p:spPr>
          <a:xfrm>
            <a:off x="1466850" y="1773382"/>
            <a:ext cx="7285990" cy="769441"/>
          </a:xfrm>
          <a:prstGeom prst="rect">
            <a:avLst/>
          </a:prstGeom>
          <a:noFill/>
        </p:spPr>
        <p:txBody>
          <a:bodyPr wrap="square" rtlCol="0">
            <a:spAutoFit/>
          </a:bodyPr>
          <a:lstStyle/>
          <a:p>
            <a:r>
              <a:rPr lang="en-US" altLang="zh-CN" sz="44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MySQL</a:t>
            </a:r>
            <a:r>
              <a:rPr lang="zh-CN" altLang="en-US" sz="44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数据库项目化教程</a:t>
            </a:r>
          </a:p>
        </p:txBody>
      </p:sp>
    </p:spTree>
  </p:cSld>
  <p:clrMapOvr>
    <a:masterClrMapping/>
  </p:clrMapOvr>
  <mc:AlternateContent xmlns:mc="http://schemas.openxmlformats.org/markup-compatibility/2006" xmlns:p14="http://schemas.microsoft.com/office/powerpoint/2010/main">
    <mc:Choice Requires="p14">
      <p:transition spd="slow" p14:dur="1500">
        <p:sndAc>
          <p:endSnd/>
        </p:sndAc>
      </p:transition>
    </mc:Choice>
    <mc:Fallback xmlns="">
      <p:transition spd="slow">
        <p:sndAc>
          <p:endSnd/>
        </p:sndAc>
      </p:transition>
    </mc:Fallback>
  </mc:AlternateContent>
  <p:timing>
    <p:tnLst>
      <p:par>
        <p:cTn id="1" dur="indefinite" restart="never" nodeType="tmRoot"/>
      </p:par>
    </p:tnLst>
    <p:bldLst>
      <p:bldP spid="9" grpId="0" animBg="1"/>
      <p:bldP spid="9" grpId="1" animBg="1"/>
      <p:bldP spid="6" grpId="0" animBg="1"/>
      <p:bldP spid="6" grpId="1" animBg="1"/>
      <p:bldP spid="12" grpId="0" bldLvl="0" animBg="1"/>
      <p:bldP spid="12" grpId="1" animBg="1"/>
      <p:bldP spid="13" grpId="0" bldLvl="0" animBg="1"/>
      <p:bldP spid="13" grpId="1" animBg="1"/>
      <p:bldP spid="14" grpId="0" animBg="1"/>
      <p:bldP spid="14" grpId="1" animBg="1"/>
      <p:bldP spid="15" grpId="0" animBg="1"/>
      <p:bldP spid="15" grpId="1" animBg="1"/>
      <p:bldP spid="16" grpId="0" animBg="1"/>
      <p:bldP spid="16" grpId="1" animBg="1"/>
      <p:bldP spid="17" grpId="0" animBg="1"/>
      <p:bldP spid="17"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4346575"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二、</a:t>
            </a:r>
            <a:r>
              <a:rPr altLang="zh-CN" sz="3110" b="1" dirty="0">
                <a:latin typeface="微软雅黑" panose="020B0503020204020204" pitchFamily="34" charset="-122"/>
                <a:ea typeface="微软雅黑" panose="020B0503020204020204" pitchFamily="34" charset="-122"/>
                <a:cs typeface="微软雅黑" panose="020B0503020204020204" pitchFamily="34" charset="-122"/>
              </a:rPr>
              <a:t>查询</a:t>
            </a:r>
            <a:r>
              <a:rPr lang="zh-CN" sz="3110" b="1" dirty="0">
                <a:latin typeface="微软雅黑" panose="020B0503020204020204" pitchFamily="34" charset="-122"/>
                <a:ea typeface="微软雅黑" panose="020B0503020204020204" pitchFamily="34" charset="-122"/>
                <a:cs typeface="微软雅黑" panose="020B0503020204020204" pitchFamily="34" charset="-122"/>
              </a:rPr>
              <a:t>指定</a:t>
            </a:r>
            <a:r>
              <a:rPr altLang="zh-CN" sz="3110" b="1" dirty="0">
                <a:latin typeface="微软雅黑" panose="020B0503020204020204" pitchFamily="34" charset="-122"/>
                <a:ea typeface="微软雅黑" panose="020B0503020204020204" pitchFamily="34" charset="-122"/>
                <a:cs typeface="微软雅黑" panose="020B0503020204020204" pitchFamily="34" charset="-122"/>
              </a:rPr>
              <a:t>字段</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查询“Student”表中学生姓名、民族及政治面貌。</a:t>
            </a: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394585"/>
            <a:ext cx="10020300" cy="460375"/>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Sname,Nationality,Politics from Student; </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pic>
        <p:nvPicPr>
          <p:cNvPr id="1258" name="图片 1258"/>
          <p:cNvPicPr>
            <a:picLocks noChangeAspect="1"/>
          </p:cNvPicPr>
          <p:nvPr>
            <p:custDataLst>
              <p:tags r:id="rId1"/>
            </p:custDataLst>
          </p:nvPr>
        </p:nvPicPr>
        <p:blipFill>
          <a:blip r:embed="rId6"/>
          <a:stretch>
            <a:fillRect/>
          </a:stretch>
        </p:blipFill>
        <p:spPr>
          <a:xfrm>
            <a:off x="742315" y="3374390"/>
            <a:ext cx="8298180" cy="2780030"/>
          </a:xfrm>
          <a:prstGeom prst="rect">
            <a:avLst/>
          </a:prstGeom>
        </p:spPr>
      </p:pic>
    </p:spTree>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4346575"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三、</a:t>
            </a:r>
            <a:r>
              <a:rPr sz="3110" b="1" dirty="0">
                <a:latin typeface="微软雅黑" panose="020B0503020204020204" pitchFamily="34" charset="-122"/>
                <a:ea typeface="微软雅黑" panose="020B0503020204020204" pitchFamily="34" charset="-122"/>
                <a:cs typeface="微软雅黑" panose="020B0503020204020204" pitchFamily="34" charset="-122"/>
              </a:rPr>
              <a:t>显示表达式结果</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显示1+1的结果。</a:t>
            </a: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394585"/>
            <a:ext cx="10020300" cy="460375"/>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p>
        </p:txBody>
      </p:sp>
      <p:pic>
        <p:nvPicPr>
          <p:cNvPr id="1259" name="图片 1259"/>
          <p:cNvPicPr>
            <a:picLocks noChangeAspect="1"/>
          </p:cNvPicPr>
          <p:nvPr>
            <p:custDataLst>
              <p:tags r:id="rId1"/>
            </p:custDataLst>
          </p:nvPr>
        </p:nvPicPr>
        <p:blipFill>
          <a:blip r:embed="rId6"/>
          <a:stretch>
            <a:fillRect/>
          </a:stretch>
        </p:blipFill>
        <p:spPr>
          <a:xfrm>
            <a:off x="722630" y="3429000"/>
            <a:ext cx="9378950" cy="1812925"/>
          </a:xfrm>
          <a:prstGeom prst="rect">
            <a:avLst/>
          </a:prstGeom>
        </p:spPr>
      </p:pic>
    </p:spTree>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4346575"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四、为字段命别名</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664335"/>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查询“Student”表中学生姓名、民族及政治面貌，并用中文显示字段名。</a:t>
            </a:r>
          </a:p>
        </p:txBody>
      </p:sp>
      <p:grpSp>
        <p:nvGrpSpPr>
          <p:cNvPr id="3" name="组合 2"/>
          <p:cNvGrpSpPr/>
          <p:nvPr/>
        </p:nvGrpSpPr>
        <p:grpSpPr>
          <a:xfrm>
            <a:off x="477520" y="1778635"/>
            <a:ext cx="2013585" cy="672465"/>
            <a:chOff x="3394" y="2862"/>
            <a:chExt cx="3171" cy="1059"/>
          </a:xfrm>
        </p:grpSpPr>
        <p:sp>
          <p:nvSpPr>
            <p:cNvPr id="9" name="任意多边形 8"/>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804160"/>
            <a:ext cx="10020300" cy="829945"/>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Sname 姓名,Nationality AS 民族,Politics AS 政治面貌 from Student;</a:t>
            </a:r>
            <a:endPar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370205" y="1016000"/>
            <a:ext cx="10729595" cy="460375"/>
          </a:xfrm>
          <a:prstGeom prst="rect">
            <a:avLst/>
          </a:prstGeom>
          <a:noFill/>
          <a:ln w="9525">
            <a:noFill/>
          </a:ln>
        </p:spPr>
        <p:txBody>
          <a:bodyPr wrap="square">
            <a:spAutoFit/>
          </a:bodyPr>
          <a:lstStyle/>
          <a:p>
            <a:pPr indent="266700"/>
            <a:r>
              <a:rPr lang="zh-CN" sz="2400" b="1">
                <a:solidFill>
                  <a:srgbClr val="0C0C0C"/>
                </a:solidFill>
                <a:latin typeface="+mn-ea"/>
                <a:cs typeface="+mn-ea"/>
              </a:rPr>
              <a:t>字段或表命别名的语法格式为：</a:t>
            </a:r>
            <a:r>
              <a:rPr lang="en-US" sz="2400" b="1">
                <a:solidFill>
                  <a:srgbClr val="FF0000"/>
                </a:solidFill>
                <a:latin typeface="+mn-ea"/>
                <a:cs typeface="+mn-ea"/>
              </a:rPr>
              <a:t>&lt;</a:t>
            </a:r>
            <a:r>
              <a:rPr lang="zh-CN" sz="2400" b="1">
                <a:solidFill>
                  <a:srgbClr val="FF0000"/>
                </a:solidFill>
                <a:latin typeface="+mn-ea"/>
                <a:cs typeface="+mn-ea"/>
              </a:rPr>
              <a:t>字段名 </a:t>
            </a:r>
            <a:r>
              <a:rPr lang="en-US" sz="2400" b="1">
                <a:solidFill>
                  <a:srgbClr val="FF0000"/>
                </a:solidFill>
                <a:latin typeface="+mn-ea"/>
                <a:cs typeface="+mn-ea"/>
              </a:rPr>
              <a:t>| </a:t>
            </a:r>
            <a:r>
              <a:rPr lang="zh-CN" sz="2400" b="1">
                <a:solidFill>
                  <a:srgbClr val="FF0000"/>
                </a:solidFill>
                <a:latin typeface="+mn-ea"/>
                <a:cs typeface="+mn-ea"/>
              </a:rPr>
              <a:t>表名 </a:t>
            </a:r>
            <a:r>
              <a:rPr lang="en-US" sz="2400" b="1">
                <a:solidFill>
                  <a:srgbClr val="FF0000"/>
                </a:solidFill>
                <a:latin typeface="+mn-ea"/>
                <a:cs typeface="+mn-ea"/>
              </a:rPr>
              <a:t>&gt; [AS] &lt;</a:t>
            </a:r>
            <a:r>
              <a:rPr lang="zh-CN" sz="2400" b="1">
                <a:solidFill>
                  <a:srgbClr val="FF0000"/>
                </a:solidFill>
                <a:latin typeface="+mn-ea"/>
                <a:cs typeface="+mn-ea"/>
              </a:rPr>
              <a:t>字段别名 </a:t>
            </a:r>
            <a:r>
              <a:rPr lang="en-US" sz="2400" b="1">
                <a:solidFill>
                  <a:srgbClr val="FF0000"/>
                </a:solidFill>
                <a:latin typeface="+mn-ea"/>
                <a:cs typeface="+mn-ea"/>
              </a:rPr>
              <a:t>| </a:t>
            </a:r>
            <a:r>
              <a:rPr lang="zh-CN" sz="2400" b="1">
                <a:solidFill>
                  <a:srgbClr val="FF0000"/>
                </a:solidFill>
                <a:latin typeface="+mn-ea"/>
                <a:cs typeface="+mn-ea"/>
              </a:rPr>
              <a:t>表别名</a:t>
            </a:r>
            <a:r>
              <a:rPr lang="en-US" sz="2400" b="1">
                <a:solidFill>
                  <a:srgbClr val="FF0000"/>
                </a:solidFill>
                <a:latin typeface="+mn-ea"/>
                <a:cs typeface="+mn-ea"/>
              </a:rPr>
              <a:t>&gt;</a:t>
            </a:r>
            <a:endParaRPr lang="en-US" altLang="en-US" sz="2400" b="1">
              <a:solidFill>
                <a:srgbClr val="FF0000"/>
              </a:solidFill>
              <a:latin typeface="+mn-ea"/>
              <a:cs typeface="+mn-ea"/>
            </a:endParaRPr>
          </a:p>
        </p:txBody>
      </p:sp>
      <p:pic>
        <p:nvPicPr>
          <p:cNvPr id="1260" name="图片 1260"/>
          <p:cNvPicPr>
            <a:picLocks noChangeAspect="1"/>
          </p:cNvPicPr>
          <p:nvPr>
            <p:custDataLst>
              <p:tags r:id="rId1"/>
            </p:custDataLst>
          </p:nvPr>
        </p:nvPicPr>
        <p:blipFill>
          <a:blip r:embed="rId6"/>
          <a:stretch>
            <a:fillRect/>
          </a:stretch>
        </p:blipFill>
        <p:spPr>
          <a:xfrm>
            <a:off x="605790" y="3634740"/>
            <a:ext cx="8582660" cy="2995295"/>
          </a:xfrm>
          <a:prstGeom prst="rect">
            <a:avLst/>
          </a:prstGeom>
        </p:spPr>
      </p:pic>
    </p:spTree>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6139815"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五、查询结果去重（Distinct）</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664335"/>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查询“Student”表中有哪几个民族的学生。</a:t>
            </a:r>
          </a:p>
        </p:txBody>
      </p:sp>
      <p:grpSp>
        <p:nvGrpSpPr>
          <p:cNvPr id="3" name="组合 2"/>
          <p:cNvGrpSpPr/>
          <p:nvPr/>
        </p:nvGrpSpPr>
        <p:grpSpPr>
          <a:xfrm>
            <a:off x="477520" y="1778635"/>
            <a:ext cx="2013585" cy="672465"/>
            <a:chOff x="3394" y="2862"/>
            <a:chExt cx="3171" cy="1059"/>
          </a:xfrm>
        </p:grpSpPr>
        <p:sp>
          <p:nvSpPr>
            <p:cNvPr id="9" name="任意多边形 8"/>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804160"/>
            <a:ext cx="10020300" cy="460375"/>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Distinct Nationality 民族 from Student;</a:t>
            </a:r>
          </a:p>
        </p:txBody>
      </p:sp>
      <p:sp>
        <p:nvSpPr>
          <p:cNvPr id="100" name="文本框 99"/>
          <p:cNvSpPr txBox="1"/>
          <p:nvPr/>
        </p:nvSpPr>
        <p:spPr>
          <a:xfrm>
            <a:off x="370205" y="1016000"/>
            <a:ext cx="11339195" cy="460375"/>
          </a:xfrm>
          <a:prstGeom prst="rect">
            <a:avLst/>
          </a:prstGeom>
          <a:noFill/>
          <a:ln w="9525">
            <a:noFill/>
          </a:ln>
        </p:spPr>
        <p:txBody>
          <a:bodyPr wrap="square">
            <a:spAutoFit/>
          </a:bodyPr>
          <a:lstStyle/>
          <a:p>
            <a:pPr indent="0" fontAlgn="auto"/>
            <a:r>
              <a:rPr sz="2400" b="1">
                <a:latin typeface="+mn-ea"/>
                <a:cs typeface="+mn-ea"/>
              </a:rPr>
              <a:t>DISTINCT 用于返回唯一不同的值：</a:t>
            </a:r>
            <a:r>
              <a:rPr sz="2400" b="1">
                <a:solidFill>
                  <a:srgbClr val="FF0000"/>
                </a:solidFill>
                <a:latin typeface="+mn-ea"/>
                <a:cs typeface="+mn-ea"/>
              </a:rPr>
              <a:t>SELECT DISTINCT 字段名 FROM 表名</a:t>
            </a:r>
          </a:p>
        </p:txBody>
      </p:sp>
      <p:pic>
        <p:nvPicPr>
          <p:cNvPr id="1261" name="图片 1261"/>
          <p:cNvPicPr>
            <a:picLocks noChangeAspect="1"/>
          </p:cNvPicPr>
          <p:nvPr>
            <p:custDataLst>
              <p:tags r:id="rId1"/>
            </p:custDataLst>
          </p:nvPr>
        </p:nvPicPr>
        <p:blipFill>
          <a:blip r:embed="rId6"/>
          <a:stretch>
            <a:fillRect/>
          </a:stretch>
        </p:blipFill>
        <p:spPr>
          <a:xfrm>
            <a:off x="605790" y="3434080"/>
            <a:ext cx="8272145" cy="2474595"/>
          </a:xfrm>
          <a:prstGeom prst="rect">
            <a:avLst/>
          </a:prstGeom>
        </p:spPr>
      </p:pic>
    </p:spTree>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31850" y="1709738"/>
            <a:ext cx="10842914" cy="1719262"/>
          </a:xfrm>
        </p:spPr>
        <p:txBody>
          <a:bodyPr>
            <a:normAutofit/>
          </a:bodyPr>
          <a:lstStyle/>
          <a:p>
            <a:pPr>
              <a:lnSpc>
                <a:spcPct val="100000"/>
              </a:lnSpc>
            </a:pPr>
            <a:r>
              <a:rPr lang="zh-CN" altLang="en-US" sz="4800" dirty="0">
                <a:latin typeface="微软雅黑" panose="020B0503020204020204" pitchFamily="34" charset="-122"/>
                <a:ea typeface="微软雅黑" panose="020B0503020204020204" pitchFamily="34" charset="-122"/>
              </a:rPr>
              <a:t>任务</a:t>
            </a:r>
            <a:r>
              <a:rPr lang="en-US" altLang="zh-CN" sz="4800" dirty="0">
                <a:latin typeface="微软雅黑" panose="020B0503020204020204" pitchFamily="34" charset="-122"/>
                <a:ea typeface="微软雅黑" panose="020B0503020204020204" pitchFamily="34" charset="-122"/>
              </a:rPr>
              <a:t>2-2</a:t>
            </a:r>
            <a:r>
              <a:rPr lang="zh-CN" altLang="en-US" sz="4800" dirty="0">
                <a:latin typeface="微软雅黑" panose="020B0503020204020204" pitchFamily="34" charset="-122"/>
                <a:ea typeface="微软雅黑" panose="020B0503020204020204" pitchFamily="34" charset="-122"/>
              </a:rPr>
              <a:t>：</a:t>
            </a:r>
            <a:r>
              <a:rPr sz="4800">
                <a:latin typeface="微软雅黑" panose="020B0503020204020204" pitchFamily="34" charset="-122"/>
                <a:ea typeface="微软雅黑" panose="020B0503020204020204" pitchFamily="34" charset="-122"/>
              </a:rPr>
              <a:t>WHERE子句</a:t>
            </a:r>
          </a:p>
        </p:txBody>
      </p:sp>
      <p:sp>
        <p:nvSpPr>
          <p:cNvPr id="9" name="内容占位符 8"/>
          <p:cNvSpPr>
            <a:spLocks noGrp="1"/>
          </p:cNvSpPr>
          <p:nvPr>
            <p:ph type="body" idx="1"/>
          </p:nvPr>
        </p:nvSpPr>
        <p:spPr>
          <a:xfrm>
            <a:off x="831850" y="3527281"/>
            <a:ext cx="10515600" cy="2226974"/>
          </a:xfrm>
        </p:spPr>
        <p:txBody>
          <a:bodyPr>
            <a:normAutofit/>
          </a:bodyPr>
          <a:lstStyle/>
          <a:p>
            <a:pPr indent="504190">
              <a:lnSpc>
                <a:spcPct val="160000"/>
              </a:lnSpc>
              <a:spcAft>
                <a:spcPts val="600"/>
              </a:spcAft>
            </a:pPr>
            <a:r>
              <a:rPr sz="2000" dirty="0">
                <a:latin typeface="+mn-ea"/>
              </a:rPr>
              <a:t>分析学生的个人信息时，很多情况下并不需要所有的数据，可将 WHERE 子句添加到 SELECT 语句中对数据进行过滤。</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任务分析</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sz="2000" dirty="0"/>
              <a:t>WHERE 子句由属性或关键字、运算符和常量组成，用于提取那些满足指定条件的记录。</a:t>
            </a: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955" y="1187450"/>
            <a:ext cx="10861675" cy="5374005"/>
          </a:xfrm>
        </p:spPr>
        <p:txBody>
          <a:bodyPr>
            <a:normAutofit/>
          </a:bodyPr>
          <a:lstStyle/>
          <a:p>
            <a:pPr marL="0" indent="457200" fontAlgn="auto">
              <a:lnSpc>
                <a:spcPct val="150000"/>
              </a:lnSpc>
              <a:buNone/>
            </a:pPr>
            <a:r>
              <a:rPr b="1">
                <a:solidFill>
                  <a:srgbClr val="00B0F0"/>
                </a:solidFill>
              </a:rPr>
              <a:t>WHERE子句的语法格式及其功能</a:t>
            </a:r>
          </a:p>
          <a:p>
            <a:pPr marL="0" indent="457200" fontAlgn="auto">
              <a:lnSpc>
                <a:spcPct val="150000"/>
              </a:lnSpc>
              <a:buNone/>
            </a:pPr>
            <a:endParaRPr b="1">
              <a:solidFill>
                <a:srgbClr val="00B0F0"/>
              </a:solidFill>
            </a:endParaRPr>
          </a:p>
          <a:p>
            <a:pPr marL="0" indent="457200" fontAlgn="auto">
              <a:lnSpc>
                <a:spcPct val="150000"/>
              </a:lnSpc>
              <a:buNone/>
            </a:pPr>
            <a:endParaRPr b="1">
              <a:solidFill>
                <a:srgbClr val="00B0F0"/>
              </a:solidFill>
            </a:endParaRPr>
          </a:p>
          <a:p>
            <a:pPr marL="0" indent="457200" fontAlgn="auto">
              <a:lnSpc>
                <a:spcPct val="150000"/>
              </a:lnSpc>
              <a:buNone/>
            </a:pPr>
            <a:r>
              <a:rPr sz="2000" dirty="0"/>
              <a:t>Where子句后面是一个逻辑表达式表示的条件，用来限制Select语句检索的记录，即查询结果中的记录都应该是满足该条件的记录。</a:t>
            </a:r>
          </a:p>
          <a:p>
            <a:pPr marL="0" indent="457200" fontAlgn="auto">
              <a:lnSpc>
                <a:spcPct val="150000"/>
              </a:lnSpc>
              <a:buNone/>
            </a:pPr>
            <a:r>
              <a:rPr sz="2000" dirty="0"/>
              <a:t>Where子句会根据条件对From子句的中间结果中的行一行一行地进行判断，当条件为True的时候，一行就被包含到Where子句的中间结果中。</a:t>
            </a:r>
          </a:p>
        </p:txBody>
      </p:sp>
      <p:sp>
        <p:nvSpPr>
          <p:cNvPr id="984" name="文本框 2"/>
          <p:cNvSpPr txBox="1">
            <a:spLocks noChangeArrowheads="1"/>
          </p:cNvSpPr>
          <p:nvPr>
            <p:custDataLst>
              <p:tags r:id="rId1"/>
            </p:custDataLst>
          </p:nvPr>
        </p:nvSpPr>
        <p:spPr bwMode="auto">
          <a:xfrm>
            <a:off x="1179195" y="2134870"/>
            <a:ext cx="7388225" cy="1294130"/>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indent="0" algn="l" fontAlgn="auto">
              <a:lnSpc>
                <a:spcPct val="150000"/>
              </a:lnSpc>
              <a:spcBef>
                <a:spcPts val="0"/>
              </a:spcBef>
              <a:spcAft>
                <a:spcPts val="0"/>
              </a:spcAft>
            </a:pPr>
            <a:r>
              <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rPr>
              <a:t>Select   &lt;* | 字段名称 | 表达式列表&gt;  </a:t>
            </a:r>
          </a:p>
          <a:p>
            <a:pPr indent="0" algn="l" fontAlgn="auto">
              <a:lnSpc>
                <a:spcPct val="150000"/>
              </a:lnSpc>
              <a:spcBef>
                <a:spcPts val="0"/>
              </a:spcBef>
              <a:spcAft>
                <a:spcPts val="0"/>
              </a:spcAft>
            </a:pPr>
            <a:r>
              <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rPr>
              <a:t>From  &lt;数据表名称 | 视图名称&gt; </a:t>
            </a:r>
          </a:p>
          <a:p>
            <a:pPr indent="0" algn="l" fontAlgn="auto">
              <a:lnSpc>
                <a:spcPct val="150000"/>
              </a:lnSpc>
              <a:spcBef>
                <a:spcPts val="0"/>
              </a:spcBef>
              <a:spcAft>
                <a:spcPts val="0"/>
              </a:spcAft>
            </a:pPr>
            <a:r>
              <a:rPr lang="en-US" altLang="zh-CN" sz="1600" kern="1200">
                <a:solidFill>
                  <a:srgbClr val="FF0D0D"/>
                </a:solidFill>
                <a:latin typeface="Arial" panose="020B0604020202020204"/>
                <a:ea typeface="微软雅黑" panose="020B0503020204020204" pitchFamily="34" charset="-122"/>
                <a:cs typeface="+mn-cs"/>
                <a:sym typeface="Times New Roman" panose="02020603050405020304"/>
              </a:rPr>
              <a:t>Where   &lt;条件表达式&gt;</a:t>
            </a: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任务实施</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1819910" y="2096135"/>
            <a:ext cx="8971915" cy="2322195"/>
          </a:xfrm>
        </p:spPr>
        <p:txBody>
          <a:bodyPr>
            <a:noAutofit/>
          </a:bodyPr>
          <a:lstStyle/>
          <a:p>
            <a:pPr marL="571500" indent="-571500" algn="just" fontAlgn="auto">
              <a:lnSpc>
                <a:spcPct val="200000"/>
              </a:lnSpc>
              <a:spcBef>
                <a:spcPts val="100"/>
              </a:spcBef>
              <a:buFont typeface="+mj-ea"/>
              <a:buAutoNum type="ea1JpnChsDbPeriod"/>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比较运算</a:t>
            </a:r>
          </a:p>
          <a:p>
            <a:pPr marL="571500" indent="-571500" algn="just" fontAlgn="auto">
              <a:lnSpc>
                <a:spcPct val="200000"/>
              </a:lnSpc>
              <a:spcBef>
                <a:spcPts val="100"/>
              </a:spcBef>
              <a:buFont typeface="+mj-ea"/>
              <a:buAutoNum type="ea1JpnChsDbPeriod"/>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逻辑运算</a:t>
            </a:r>
          </a:p>
          <a:p>
            <a:pPr marL="571500" indent="-571500" algn="just" fontAlgn="auto">
              <a:lnSpc>
                <a:spcPct val="200000"/>
              </a:lnSpc>
              <a:spcBef>
                <a:spcPts val="100"/>
              </a:spcBef>
              <a:buFont typeface="+mj-ea"/>
              <a:buAutoNum type="ea1JpnChsDbPeriod"/>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模式匹配（Like运算符）</a:t>
            </a:r>
          </a:p>
          <a:p>
            <a:pPr marL="571500" indent="-571500" algn="just" fontAlgn="auto">
              <a:lnSpc>
                <a:spcPct val="200000"/>
              </a:lnSpc>
              <a:spcBef>
                <a:spcPts val="100"/>
              </a:spcBef>
              <a:buFont typeface="+mj-ea"/>
              <a:buAutoNum type="ea1JpnChsDbPeriod"/>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范围比较（Between和In）</a:t>
            </a:r>
          </a:p>
        </p:txBody>
      </p:sp>
      <p:grpSp>
        <p:nvGrpSpPr>
          <p:cNvPr id="12" name="组合 11"/>
          <p:cNvGrpSpPr/>
          <p:nvPr/>
        </p:nvGrpSpPr>
        <p:grpSpPr>
          <a:xfrm>
            <a:off x="1123950" y="2028190"/>
            <a:ext cx="3810" cy="711200"/>
            <a:chOff x="1704" y="2776"/>
            <a:chExt cx="6" cy="1120"/>
          </a:xfrm>
        </p:grpSpPr>
        <p:cxnSp>
          <p:nvCxnSpPr>
            <p:cNvPr id="18" name="肘形连接符 17"/>
            <p:cNvCxnSpPr/>
            <p:nvPr>
              <p:custDataLst>
                <p:tags r:id="rId1"/>
              </p:custDataLst>
            </p:nvPr>
          </p:nvCxnSpPr>
          <p:spPr>
            <a:xfrm rot="16200000" flipH="1">
              <a:off x="1188" y="3302"/>
              <a:ext cx="1037" cy="5"/>
            </a:xfrm>
            <a:prstGeom prst="bentConnector5">
              <a:avLst>
                <a:gd name="adj1" fmla="val -24204"/>
                <a:gd name="adj2" fmla="val 324680000"/>
                <a:gd name="adj3" fmla="val 614368"/>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704" y="2776"/>
              <a:ext cx="6" cy="1120"/>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377190"/>
            <a:ext cx="4346575"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一、比较运算</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00" name="文本框 99"/>
          <p:cNvSpPr txBox="1"/>
          <p:nvPr/>
        </p:nvSpPr>
        <p:spPr>
          <a:xfrm>
            <a:off x="561340" y="1587500"/>
            <a:ext cx="10525760" cy="645160"/>
          </a:xfrm>
          <a:prstGeom prst="rect">
            <a:avLst/>
          </a:prstGeom>
          <a:noFill/>
          <a:ln w="9525">
            <a:noFill/>
          </a:ln>
        </p:spPr>
        <p:txBody>
          <a:bodyPr wrap="square">
            <a:spAutoFit/>
          </a:bodyPr>
          <a:lstStyle/>
          <a:p>
            <a:pPr indent="266700"/>
            <a:r>
              <a:rPr lang="zh-CN" b="0">
                <a:solidFill>
                  <a:srgbClr val="0C0C0C"/>
                </a:solidFill>
                <a:latin typeface="+mn-ea"/>
                <a:cs typeface="+mn-ea"/>
              </a:rPr>
              <a:t>比较运算符是指可以使用下列运算符比较两个值。当用运算符比较两个值时，结果是一个</a:t>
            </a:r>
            <a:r>
              <a:rPr lang="zh-CN" b="1">
                <a:solidFill>
                  <a:srgbClr val="FF0000"/>
                </a:solidFill>
                <a:latin typeface="+mn-ea"/>
                <a:cs typeface="+mn-ea"/>
              </a:rPr>
              <a:t>逻辑值</a:t>
            </a:r>
            <a:r>
              <a:rPr lang="zh-CN" b="0">
                <a:solidFill>
                  <a:srgbClr val="0C0C0C"/>
                </a:solidFill>
                <a:latin typeface="+mn-ea"/>
                <a:cs typeface="+mn-ea"/>
              </a:rPr>
              <a:t>，不是</a:t>
            </a:r>
            <a:r>
              <a:rPr lang="en-US" b="0">
                <a:solidFill>
                  <a:srgbClr val="0C0C0C"/>
                </a:solidFill>
                <a:latin typeface="+mn-ea"/>
                <a:cs typeface="+mn-ea"/>
              </a:rPr>
              <a:t> TRUE</a:t>
            </a:r>
            <a:r>
              <a:rPr lang="zh-CN" b="0">
                <a:solidFill>
                  <a:srgbClr val="0C0C0C"/>
                </a:solidFill>
                <a:latin typeface="+mn-ea"/>
                <a:cs typeface="+mn-ea"/>
              </a:rPr>
              <a:t>（成立） 就是 </a:t>
            </a:r>
            <a:r>
              <a:rPr lang="en-US" b="0">
                <a:solidFill>
                  <a:srgbClr val="0C0C0C"/>
                </a:solidFill>
                <a:latin typeface="+mn-ea"/>
                <a:cs typeface="+mn-ea"/>
              </a:rPr>
              <a:t>FALSE</a:t>
            </a:r>
            <a:r>
              <a:rPr lang="zh-CN" b="0">
                <a:solidFill>
                  <a:srgbClr val="0C0C0C"/>
                </a:solidFill>
                <a:latin typeface="+mn-ea"/>
                <a:cs typeface="+mn-ea"/>
              </a:rPr>
              <a:t>（不成立）的运算符号。</a:t>
            </a:r>
            <a:endParaRPr lang="zh-CN" altLang="en-US" b="0">
              <a:solidFill>
                <a:srgbClr val="0C0C0C"/>
              </a:solidFill>
              <a:latin typeface="+mn-ea"/>
              <a:cs typeface="+mn-ea"/>
            </a:endParaRPr>
          </a:p>
        </p:txBody>
      </p:sp>
      <p:graphicFrame>
        <p:nvGraphicFramePr>
          <p:cNvPr id="8" name="表格 7"/>
          <p:cNvGraphicFramePr/>
          <p:nvPr>
            <p:custDataLst>
              <p:tags r:id="rId1"/>
            </p:custDataLst>
          </p:nvPr>
        </p:nvGraphicFramePr>
        <p:xfrm>
          <a:off x="783590" y="2512060"/>
          <a:ext cx="10448925" cy="1844040"/>
        </p:xfrm>
        <a:graphic>
          <a:graphicData uri="http://schemas.openxmlformats.org/drawingml/2006/table">
            <a:tbl>
              <a:tblPr/>
              <a:tblGrid>
                <a:gridCol w="2174240">
                  <a:extLst>
                    <a:ext uri="{9D8B030D-6E8A-4147-A177-3AD203B41FA5}">
                      <a16:colId xmlns:a16="http://schemas.microsoft.com/office/drawing/2014/main" val="20000"/>
                    </a:ext>
                  </a:extLst>
                </a:gridCol>
                <a:gridCol w="2462530">
                  <a:extLst>
                    <a:ext uri="{9D8B030D-6E8A-4147-A177-3AD203B41FA5}">
                      <a16:colId xmlns:a16="http://schemas.microsoft.com/office/drawing/2014/main" val="20001"/>
                    </a:ext>
                  </a:extLst>
                </a:gridCol>
                <a:gridCol w="2140585">
                  <a:extLst>
                    <a:ext uri="{9D8B030D-6E8A-4147-A177-3AD203B41FA5}">
                      <a16:colId xmlns:a16="http://schemas.microsoft.com/office/drawing/2014/main" val="20002"/>
                    </a:ext>
                  </a:extLst>
                </a:gridCol>
                <a:gridCol w="3671570">
                  <a:extLst>
                    <a:ext uri="{9D8B030D-6E8A-4147-A177-3AD203B41FA5}">
                      <a16:colId xmlns:a16="http://schemas.microsoft.com/office/drawing/2014/main" val="20003"/>
                    </a:ext>
                  </a:extLst>
                </a:gridCol>
              </a:tblGrid>
              <a:tr h="307340">
                <a:tc>
                  <a:txBody>
                    <a:bodyPr/>
                    <a:lstStyle/>
                    <a:p>
                      <a:pPr indent="0" algn="ctr">
                        <a:buNone/>
                      </a:pPr>
                      <a:r>
                        <a:rPr lang="en-US" sz="1600" b="1">
                          <a:solidFill>
                            <a:srgbClr val="0C0C0C"/>
                          </a:solidFill>
                          <a:latin typeface="+mn-ea"/>
                          <a:cs typeface="仿宋_GB2312" charset="0"/>
                        </a:rPr>
                        <a:t>运算符</a:t>
                      </a:r>
                      <a:endParaRPr lang="en-US" altLang="en-US" sz="1600" b="1">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1">
                          <a:solidFill>
                            <a:srgbClr val="0C0C0C"/>
                          </a:solidFill>
                          <a:latin typeface="+mn-ea"/>
                          <a:cs typeface="仿宋_GB2312" charset="0"/>
                        </a:rPr>
                        <a:t>说明</a:t>
                      </a:r>
                      <a:endParaRPr lang="en-US" altLang="en-US" sz="1600" b="1">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1">
                          <a:solidFill>
                            <a:srgbClr val="0C0C0C"/>
                          </a:solidFill>
                          <a:latin typeface="+mn-ea"/>
                          <a:cs typeface="仿宋_GB2312" charset="0"/>
                        </a:rPr>
                        <a:t>运算符</a:t>
                      </a:r>
                      <a:endParaRPr lang="en-US" altLang="en-US" sz="1600" b="1">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1">
                          <a:solidFill>
                            <a:srgbClr val="0C0C0C"/>
                          </a:solidFill>
                          <a:latin typeface="+mn-ea"/>
                          <a:cs typeface="仿宋_GB2312" charset="0"/>
                        </a:rPr>
                        <a:t>说明</a:t>
                      </a:r>
                      <a:endParaRPr lang="en-US" altLang="en-US" sz="1600" b="1">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07340">
                <a:tc>
                  <a:txBody>
                    <a:bodyPr/>
                    <a:lstStyle/>
                    <a:p>
                      <a:pPr indent="0" algn="ctr">
                        <a:buNone/>
                      </a:pPr>
                      <a:r>
                        <a:rPr lang="en-US" sz="1600" b="0">
                          <a:solidFill>
                            <a:srgbClr val="0C0C0C"/>
                          </a:solidFill>
                          <a:latin typeface="+mn-ea"/>
                          <a:cs typeface="仿宋_GB2312" charset="0"/>
                        </a:rPr>
                        <a:t>=</a:t>
                      </a:r>
                      <a:endParaRPr lang="en-US" altLang="en-US" sz="1600" b="0">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mn-ea"/>
                          <a:cs typeface="仿宋_GB2312" charset="0"/>
                        </a:rPr>
                        <a:t>等于</a:t>
                      </a:r>
                      <a:endParaRPr lang="en-US" altLang="en-US" sz="1600" b="0">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mn-ea"/>
                          <a:cs typeface="仿宋_GB2312" charset="0"/>
                        </a:rPr>
                        <a:t>&gt;</a:t>
                      </a:r>
                      <a:endParaRPr lang="en-US" altLang="en-US" sz="1600" b="0">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mn-ea"/>
                          <a:cs typeface="仿宋_GB2312" charset="0"/>
                        </a:rPr>
                        <a:t>大于</a:t>
                      </a:r>
                      <a:endParaRPr lang="en-US" altLang="en-US" sz="1600" b="0">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07340">
                <a:tc>
                  <a:txBody>
                    <a:bodyPr/>
                    <a:lstStyle/>
                    <a:p>
                      <a:pPr indent="0" algn="ctr">
                        <a:buNone/>
                      </a:pPr>
                      <a:r>
                        <a:rPr lang="en-US" sz="1600" b="0">
                          <a:solidFill>
                            <a:srgbClr val="0C0C0C"/>
                          </a:solidFill>
                          <a:latin typeface="+mn-ea"/>
                          <a:cs typeface="仿宋_GB2312" charset="0"/>
                        </a:rPr>
                        <a:t>&lt;&gt;</a:t>
                      </a:r>
                      <a:endParaRPr lang="en-US" altLang="en-US" sz="1600" b="0">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mn-ea"/>
                          <a:cs typeface="仿宋_GB2312" charset="0"/>
                        </a:rPr>
                        <a:t>不等于</a:t>
                      </a:r>
                      <a:endParaRPr lang="en-US" altLang="en-US" sz="1600" b="0">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mn-ea"/>
                          <a:cs typeface="仿宋_GB2312" charset="0"/>
                        </a:rPr>
                        <a:t>!&gt;</a:t>
                      </a:r>
                      <a:endParaRPr lang="en-US" altLang="en-US" sz="1600" b="0">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mn-ea"/>
                          <a:cs typeface="仿宋_GB2312" charset="0"/>
                        </a:rPr>
                        <a:t>不大于</a:t>
                      </a:r>
                      <a:endParaRPr lang="en-US" altLang="en-US" sz="1600" b="0">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7340">
                <a:tc>
                  <a:txBody>
                    <a:bodyPr/>
                    <a:lstStyle/>
                    <a:p>
                      <a:pPr indent="0" algn="ctr">
                        <a:buNone/>
                      </a:pPr>
                      <a:r>
                        <a:rPr lang="en-US" sz="1600" b="0">
                          <a:solidFill>
                            <a:srgbClr val="0C0C0C"/>
                          </a:solidFill>
                          <a:latin typeface="+mn-ea"/>
                          <a:cs typeface="仿宋_GB2312" charset="0"/>
                        </a:rPr>
                        <a:t>!=</a:t>
                      </a:r>
                      <a:endParaRPr lang="en-US" altLang="en-US" sz="1600" b="0">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mn-ea"/>
                          <a:cs typeface="仿宋_GB2312" charset="0"/>
                        </a:rPr>
                        <a:t>不等于</a:t>
                      </a:r>
                      <a:endParaRPr lang="en-US" altLang="en-US" sz="1600" b="0">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mn-ea"/>
                          <a:cs typeface="仿宋_GB2312" charset="0"/>
                        </a:rPr>
                        <a:t>&lt;=</a:t>
                      </a:r>
                      <a:endParaRPr lang="en-US" altLang="en-US" sz="1600" b="0">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mn-ea"/>
                          <a:cs typeface="仿宋_GB2312" charset="0"/>
                        </a:rPr>
                        <a:t>小于或等于</a:t>
                      </a:r>
                      <a:endParaRPr lang="en-US" altLang="en-US" sz="1600" b="0">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07340">
                <a:tc>
                  <a:txBody>
                    <a:bodyPr/>
                    <a:lstStyle/>
                    <a:p>
                      <a:pPr indent="0" algn="ctr">
                        <a:buNone/>
                      </a:pPr>
                      <a:r>
                        <a:rPr lang="en-US" sz="1600" b="0">
                          <a:solidFill>
                            <a:srgbClr val="0C0C0C"/>
                          </a:solidFill>
                          <a:latin typeface="+mn-ea"/>
                          <a:cs typeface="仿宋_GB2312" charset="0"/>
                        </a:rPr>
                        <a:t>&lt;</a:t>
                      </a:r>
                      <a:endParaRPr lang="en-US" altLang="en-US" sz="1600" b="0">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mn-ea"/>
                          <a:cs typeface="仿宋_GB2312" charset="0"/>
                        </a:rPr>
                        <a:t>小于</a:t>
                      </a:r>
                      <a:endParaRPr lang="en-US" altLang="en-US" sz="1600" b="0">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mn-ea"/>
                          <a:cs typeface="仿宋_GB2312" charset="0"/>
                        </a:rPr>
                        <a:t>&gt;=</a:t>
                      </a:r>
                      <a:endParaRPr lang="en-US" altLang="en-US" sz="1600" b="0">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mn-ea"/>
                          <a:cs typeface="仿宋_GB2312" charset="0"/>
                        </a:rPr>
                        <a:t>大于或等于</a:t>
                      </a:r>
                      <a:endParaRPr lang="en-US" altLang="en-US" sz="1600" b="0">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7340">
                <a:tc>
                  <a:txBody>
                    <a:bodyPr/>
                    <a:lstStyle/>
                    <a:p>
                      <a:pPr indent="0" algn="ctr">
                        <a:buNone/>
                      </a:pPr>
                      <a:r>
                        <a:rPr lang="en-US" sz="1600" b="0">
                          <a:solidFill>
                            <a:srgbClr val="0C0C0C"/>
                          </a:solidFill>
                          <a:latin typeface="+mn-ea"/>
                          <a:cs typeface="仿宋_GB2312" charset="0"/>
                        </a:rPr>
                        <a:t>!&lt;</a:t>
                      </a:r>
                      <a:endParaRPr lang="en-US" altLang="en-US" sz="1600" b="0">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mn-ea"/>
                          <a:cs typeface="仿宋_GB2312" charset="0"/>
                        </a:rPr>
                        <a:t>不小于</a:t>
                      </a:r>
                      <a:endParaRPr lang="en-US" altLang="en-US" sz="1600" b="0">
                        <a:solidFill>
                          <a:srgbClr val="0C0C0C"/>
                        </a:solidFill>
                        <a:latin typeface="+mn-ea"/>
                        <a:cs typeface="仿宋_GB231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mn-ea"/>
                          <a:cs typeface="Times New Roman" panose="02020603050405020304" charset="0"/>
                        </a:rPr>
                        <a:t> </a:t>
                      </a:r>
                      <a:endParaRPr lang="en-US" altLang="en-US" sz="1600" b="0">
                        <a:solidFill>
                          <a:srgbClr val="0C0C0C"/>
                        </a:solidFill>
                        <a:latin typeface="+mn-ea"/>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mn-ea"/>
                          <a:cs typeface="Times New Roman" panose="02020603050405020304" charset="0"/>
                        </a:rPr>
                        <a:t> </a:t>
                      </a:r>
                      <a:endParaRPr lang="en-US" altLang="en-US" sz="1600" b="0">
                        <a:solidFill>
                          <a:srgbClr val="0C0C0C"/>
                        </a:solidFill>
                        <a:latin typeface="+mn-ea"/>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0" name="文本框 9"/>
          <p:cNvSpPr txBox="1"/>
          <p:nvPr/>
        </p:nvSpPr>
        <p:spPr>
          <a:xfrm>
            <a:off x="763905" y="4475480"/>
            <a:ext cx="10525760" cy="583565"/>
          </a:xfrm>
          <a:prstGeom prst="rect">
            <a:avLst/>
          </a:prstGeom>
          <a:noFill/>
          <a:ln w="9525">
            <a:noFill/>
          </a:ln>
        </p:spPr>
        <p:txBody>
          <a:bodyPr wrap="square">
            <a:spAutoFit/>
          </a:bodyPr>
          <a:lstStyle/>
          <a:p>
            <a:pPr marL="285750" indent="-285750">
              <a:buFont typeface="Wingdings" panose="05000000000000000000" charset="0"/>
              <a:buChar char="Ø"/>
            </a:pPr>
            <a:r>
              <a:rPr lang="zh-CN" sz="1600" b="0">
                <a:solidFill>
                  <a:srgbClr val="0C0C0C"/>
                </a:solidFill>
                <a:latin typeface="+mn-ea"/>
                <a:cs typeface="+mn-ea"/>
              </a:rPr>
              <a:t>当两个表达式值均不为空值（Null）时，除了“&lt;=&gt;”运算符，其他比较运算返回逻辑值True（真）或False（假）；</a:t>
            </a:r>
          </a:p>
          <a:p>
            <a:pPr marL="285750" indent="-285750">
              <a:buFont typeface="Wingdings" panose="05000000000000000000" charset="0"/>
              <a:buChar char="Ø"/>
            </a:pPr>
            <a:r>
              <a:rPr lang="zh-CN" sz="1600" b="0">
                <a:solidFill>
                  <a:srgbClr val="0C0C0C"/>
                </a:solidFill>
                <a:latin typeface="+mn-ea"/>
                <a:cs typeface="+mn-ea"/>
              </a:rPr>
              <a:t>而当两个表达式值中有一个为空值或都为空值时，将返回UnKnown。</a:t>
            </a:r>
            <a:endParaRPr lang="zh-CN" altLang="en-US" sz="1600" b="0">
              <a:solidFill>
                <a:srgbClr val="0C0C0C"/>
              </a:solidFill>
              <a:latin typeface="+mn-ea"/>
              <a:cs typeface="+mn-ea"/>
            </a:endParaRPr>
          </a:p>
        </p:txBody>
      </p:sp>
    </p:spTree>
  </p:cSld>
  <p:clrMapOvr>
    <a:masterClrMapping/>
  </p:clrMapOvr>
  <p:transition spd="med">
    <p:pull/>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8319770"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一、比较运算</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——1.使用“=”符号查询</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查询“Student”数据表中是共青团员的学生信息。</a:t>
            </a: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394585"/>
            <a:ext cx="10854055" cy="460375"/>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 From Student where Politics = '共青团员';</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pic>
        <p:nvPicPr>
          <p:cNvPr id="1354" name="图片 1354"/>
          <p:cNvPicPr>
            <a:picLocks noChangeAspect="1"/>
          </p:cNvPicPr>
          <p:nvPr>
            <p:custDataLst>
              <p:tags r:id="rId1"/>
            </p:custDataLst>
          </p:nvPr>
        </p:nvPicPr>
        <p:blipFill>
          <a:blip r:embed="rId6"/>
          <a:stretch>
            <a:fillRect/>
          </a:stretch>
        </p:blipFill>
        <p:spPr>
          <a:xfrm>
            <a:off x="785495" y="3429000"/>
            <a:ext cx="8860790" cy="1878965"/>
          </a:xfrm>
          <a:prstGeom prst="rect">
            <a:avLst/>
          </a:prstGeom>
        </p:spPr>
      </p:pic>
    </p:spTree>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单表查询</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aphicFrame>
        <p:nvGraphicFramePr>
          <p:cNvPr id="8" name="图示 7"/>
          <p:cNvGraphicFramePr/>
          <p:nvPr/>
        </p:nvGraphicFramePr>
        <p:xfrm>
          <a:off x="1166495" y="1605280"/>
          <a:ext cx="9066530" cy="47104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8319770"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一、比较运算</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——2.使用“&gt;=”符号查询</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查询“Student”数据表中2002年以后出生的学生姓名。</a:t>
            </a: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394585"/>
            <a:ext cx="10854055" cy="460375"/>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SName From Student where Birth&gt;='2002-1-1';</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pic>
        <p:nvPicPr>
          <p:cNvPr id="1269" name="图片 1269"/>
          <p:cNvPicPr>
            <a:picLocks noChangeAspect="1"/>
          </p:cNvPicPr>
          <p:nvPr>
            <p:custDataLst>
              <p:tags r:id="rId1"/>
            </p:custDataLst>
          </p:nvPr>
        </p:nvPicPr>
        <p:blipFill>
          <a:blip r:embed="rId6"/>
          <a:stretch>
            <a:fillRect/>
          </a:stretch>
        </p:blipFill>
        <p:spPr>
          <a:xfrm>
            <a:off x="941705" y="3407410"/>
            <a:ext cx="9057640" cy="2383790"/>
          </a:xfrm>
          <a:prstGeom prst="rect">
            <a:avLst/>
          </a:prstGeom>
        </p:spPr>
      </p:pic>
    </p:spTree>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377190"/>
            <a:ext cx="4346575" cy="454025"/>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二</a:t>
            </a:r>
            <a:r>
              <a:rPr lang="zh-CN" sz="3110" b="1" dirty="0">
                <a:latin typeface="微软雅黑" panose="020B0503020204020204" pitchFamily="34" charset="-122"/>
                <a:ea typeface="微软雅黑" panose="020B0503020204020204" pitchFamily="34" charset="-122"/>
                <a:cs typeface="微软雅黑" panose="020B0503020204020204" pitchFamily="34" charset="-122"/>
              </a:rPr>
              <a:t>、逻辑运算</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00" name="文本框 99"/>
          <p:cNvSpPr txBox="1"/>
          <p:nvPr/>
        </p:nvSpPr>
        <p:spPr>
          <a:xfrm>
            <a:off x="561340" y="1587500"/>
            <a:ext cx="10525760" cy="368300"/>
          </a:xfrm>
          <a:prstGeom prst="rect">
            <a:avLst/>
          </a:prstGeom>
          <a:noFill/>
          <a:ln w="9525">
            <a:noFill/>
          </a:ln>
        </p:spPr>
        <p:txBody>
          <a:bodyPr wrap="square">
            <a:spAutoFit/>
          </a:bodyPr>
          <a:lstStyle/>
          <a:p>
            <a:pPr indent="266700"/>
            <a:r>
              <a:rPr>
                <a:latin typeface="+mn-ea"/>
                <a:cs typeface="+mn-ea"/>
              </a:rPr>
              <a:t>逻辑运算又称布尔运算，通常用来</a:t>
            </a:r>
            <a:r>
              <a:rPr b="1">
                <a:solidFill>
                  <a:srgbClr val="FF0000"/>
                </a:solidFill>
                <a:latin typeface="+mn-ea"/>
                <a:cs typeface="+mn-ea"/>
              </a:rPr>
              <a:t>测试真假值</a:t>
            </a:r>
            <a:r>
              <a:rPr lang="zh-CN" b="0">
                <a:solidFill>
                  <a:srgbClr val="0C0C0C"/>
                </a:solidFill>
                <a:latin typeface="+mn-ea"/>
                <a:cs typeface="+mn-ea"/>
              </a:rPr>
              <a:t>。</a:t>
            </a:r>
            <a:endParaRPr lang="zh-CN" altLang="en-US" b="0">
              <a:solidFill>
                <a:srgbClr val="0C0C0C"/>
              </a:solidFill>
              <a:latin typeface="+mn-ea"/>
              <a:cs typeface="+mn-ea"/>
            </a:endParaRPr>
          </a:p>
        </p:txBody>
      </p:sp>
      <p:graphicFrame>
        <p:nvGraphicFramePr>
          <p:cNvPr id="8" name="表格 7"/>
          <p:cNvGraphicFramePr/>
          <p:nvPr>
            <p:custDataLst>
              <p:tags r:id="rId1"/>
            </p:custDataLst>
          </p:nvPr>
        </p:nvGraphicFramePr>
        <p:xfrm>
          <a:off x="783590" y="2084705"/>
          <a:ext cx="10448925" cy="1897380"/>
        </p:xfrm>
        <a:graphic>
          <a:graphicData uri="http://schemas.openxmlformats.org/drawingml/2006/table">
            <a:tbl>
              <a:tblPr/>
              <a:tblGrid>
                <a:gridCol w="901700">
                  <a:extLst>
                    <a:ext uri="{9D8B030D-6E8A-4147-A177-3AD203B41FA5}">
                      <a16:colId xmlns:a16="http://schemas.microsoft.com/office/drawing/2014/main" val="20000"/>
                    </a:ext>
                  </a:extLst>
                </a:gridCol>
                <a:gridCol w="813435">
                  <a:extLst>
                    <a:ext uri="{9D8B030D-6E8A-4147-A177-3AD203B41FA5}">
                      <a16:colId xmlns:a16="http://schemas.microsoft.com/office/drawing/2014/main" val="20001"/>
                    </a:ext>
                  </a:extLst>
                </a:gridCol>
                <a:gridCol w="1022350">
                  <a:extLst>
                    <a:ext uri="{9D8B030D-6E8A-4147-A177-3AD203B41FA5}">
                      <a16:colId xmlns:a16="http://schemas.microsoft.com/office/drawing/2014/main" val="20002"/>
                    </a:ext>
                  </a:extLst>
                </a:gridCol>
                <a:gridCol w="1059180">
                  <a:extLst>
                    <a:ext uri="{9D8B030D-6E8A-4147-A177-3AD203B41FA5}">
                      <a16:colId xmlns:a16="http://schemas.microsoft.com/office/drawing/2014/main" val="20003"/>
                    </a:ext>
                  </a:extLst>
                </a:gridCol>
                <a:gridCol w="6652260">
                  <a:extLst>
                    <a:ext uri="{9D8B030D-6E8A-4147-A177-3AD203B41FA5}">
                      <a16:colId xmlns:a16="http://schemas.microsoft.com/office/drawing/2014/main" val="20004"/>
                    </a:ext>
                  </a:extLst>
                </a:gridCol>
              </a:tblGrid>
              <a:tr h="307340">
                <a:tc>
                  <a:txBody>
                    <a:bodyPr/>
                    <a:lstStyle/>
                    <a:p>
                      <a:pPr indent="0" algn="ctr">
                        <a:buNone/>
                      </a:pPr>
                      <a:r>
                        <a:rPr lang="en-US" sz="1600" b="1">
                          <a:solidFill>
                            <a:srgbClr val="0C0C0C"/>
                          </a:solidFill>
                          <a:latin typeface="仿宋_GB2312" charset="0"/>
                          <a:cs typeface="仿宋_GB2312" charset="0"/>
                        </a:rPr>
                        <a:t>符号1</a:t>
                      </a:r>
                      <a:endParaRPr lang="en-US" altLang="en-US" sz="1600" b="1">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1">
                          <a:solidFill>
                            <a:srgbClr val="0C0C0C"/>
                          </a:solidFill>
                          <a:latin typeface="仿宋_GB2312" charset="0"/>
                          <a:cs typeface="仿宋_GB2312" charset="0"/>
                        </a:rPr>
                        <a:t>符号2</a:t>
                      </a:r>
                      <a:endParaRPr lang="en-US" altLang="en-US" sz="1600" b="1">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1">
                          <a:solidFill>
                            <a:srgbClr val="0C0C0C"/>
                          </a:solidFill>
                          <a:latin typeface="仿宋_GB2312" charset="0"/>
                          <a:cs typeface="仿宋_GB2312" charset="0"/>
                        </a:rPr>
                        <a:t>说明</a:t>
                      </a:r>
                      <a:endParaRPr lang="en-US" altLang="en-US" sz="1600" b="1">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1">
                          <a:solidFill>
                            <a:srgbClr val="0C0C0C"/>
                          </a:solidFill>
                          <a:latin typeface="仿宋_GB2312" charset="0"/>
                          <a:cs typeface="仿宋_GB2312" charset="0"/>
                        </a:rPr>
                        <a:t>示例</a:t>
                      </a:r>
                      <a:endParaRPr lang="en-US" altLang="en-US" sz="1600" b="1">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1">
                          <a:solidFill>
                            <a:srgbClr val="0C0C0C"/>
                          </a:solidFill>
                          <a:latin typeface="仿宋_GB2312" charset="0"/>
                          <a:cs typeface="仿宋_GB2312" charset="0"/>
                        </a:rPr>
                        <a:t>说明</a:t>
                      </a:r>
                      <a:endParaRPr lang="en-US" altLang="en-US" sz="1600" b="1">
                        <a:solidFill>
                          <a:srgbClr val="0C0C0C"/>
                        </a:solidFill>
                        <a:latin typeface="仿宋_GB2312" charset="0"/>
                        <a:ea typeface="仿宋_GB2312" charset="0"/>
                        <a:cs typeface="仿宋_GB2312" charset="0"/>
                      </a:endParaRPr>
                    </a:p>
                  </a:txBody>
                  <a:tcPr marL="68580" marR="68580" marT="0" marB="0">
                    <a:lnL w="12700" cap="flat" cmpd="sng" algn="ctr">
                      <a:solidFill>
                        <a:srgbClr val="080000"/>
                      </a:solidFill>
                      <a:prstDash val="solid"/>
                      <a:round/>
                      <a:headEnd type="none" w="med" len="med"/>
                      <a:tailEnd type="none" w="med" len="med"/>
                    </a:lnL>
                  </a:tcPr>
                </a:tc>
                <a:extLst>
                  <a:ext uri="{0D108BD9-81ED-4DB2-BD59-A6C34878D82A}">
                    <a16:rowId xmlns:a16="http://schemas.microsoft.com/office/drawing/2014/main" val="10000"/>
                  </a:ext>
                </a:extLst>
              </a:tr>
              <a:tr h="307340">
                <a:tc>
                  <a:txBody>
                    <a:bodyPr/>
                    <a:lstStyle/>
                    <a:p>
                      <a:pPr indent="0" algn="ctr">
                        <a:buNone/>
                      </a:pPr>
                      <a:r>
                        <a:rPr lang="en-US" sz="1600" b="0">
                          <a:solidFill>
                            <a:srgbClr val="0C0C0C"/>
                          </a:solidFill>
                          <a:latin typeface="仿宋_GB2312" charset="0"/>
                          <a:cs typeface="仿宋_GB2312" charset="0"/>
                        </a:rPr>
                        <a:t>not</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仿宋_GB2312" charset="0"/>
                          <a:cs typeface="仿宋_GB2312" charset="0"/>
                        </a:rPr>
                        <a:t>!</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仿宋_GB2312" charset="0"/>
                          <a:cs typeface="仿宋_GB2312" charset="0"/>
                        </a:rPr>
                        <a:t>非运算</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仿宋_GB2312" charset="0"/>
                          <a:cs typeface="仿宋_GB2312" charset="0"/>
                        </a:rPr>
                        <a:t>!x</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C0C0C"/>
                          </a:solidFill>
                          <a:latin typeface="仿宋_GB2312" charset="0"/>
                          <a:cs typeface="仿宋_GB2312" charset="0"/>
                        </a:rPr>
                        <a:t>如果x是"true"，那么示例的结果是"false"；如果x是"false"，那么示例的结果是"true"。</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lgn="ctr">
                      <a:solidFill>
                        <a:srgbClr val="080000"/>
                      </a:solidFill>
                      <a:prstDash val="solid"/>
                      <a:round/>
                      <a:headEnd type="none" w="med" len="med"/>
                      <a:tailEnd type="none" w="med" len="med"/>
                    </a:lnL>
                  </a:tcPr>
                </a:tc>
                <a:extLst>
                  <a:ext uri="{0D108BD9-81ED-4DB2-BD59-A6C34878D82A}">
                    <a16:rowId xmlns:a16="http://schemas.microsoft.com/office/drawing/2014/main" val="10001"/>
                  </a:ext>
                </a:extLst>
              </a:tr>
              <a:tr h="307340">
                <a:tc>
                  <a:txBody>
                    <a:bodyPr/>
                    <a:lstStyle/>
                    <a:p>
                      <a:pPr indent="0" algn="ctr">
                        <a:buNone/>
                      </a:pPr>
                      <a:r>
                        <a:rPr lang="en-US" sz="1600" b="0">
                          <a:solidFill>
                            <a:srgbClr val="0C0C0C"/>
                          </a:solidFill>
                          <a:latin typeface="仿宋_GB2312" charset="0"/>
                          <a:cs typeface="仿宋_GB2312" charset="0"/>
                        </a:rPr>
                        <a:t>or</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仿宋_GB2312" charset="0"/>
                          <a:cs typeface="仿宋_GB2312" charset="0"/>
                        </a:rPr>
                        <a:t>||</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仿宋_GB2312" charset="0"/>
                          <a:cs typeface="仿宋_GB2312" charset="0"/>
                        </a:rPr>
                        <a:t>或运算</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仿宋_GB2312" charset="0"/>
                          <a:cs typeface="仿宋_GB2312" charset="0"/>
                        </a:rPr>
                        <a:t>x || y</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C0C0C"/>
                          </a:solidFill>
                          <a:latin typeface="仿宋_GB2312" charset="0"/>
                          <a:cs typeface="仿宋_GB2312" charset="0"/>
                        </a:rPr>
                        <a:t>如果x或y任一是"true"，那么示例的结果是"true"，否则示例的结果是"false"。</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lgn="ctr">
                      <a:solidFill>
                        <a:srgbClr val="080000"/>
                      </a:solidFill>
                      <a:prstDash val="solid"/>
                      <a:round/>
                      <a:headEnd type="none" w="med" len="med"/>
                      <a:tailEnd type="none" w="med" len="med"/>
                    </a:lnL>
                  </a:tcPr>
                </a:tc>
                <a:extLst>
                  <a:ext uri="{0D108BD9-81ED-4DB2-BD59-A6C34878D82A}">
                    <a16:rowId xmlns:a16="http://schemas.microsoft.com/office/drawing/2014/main" val="10002"/>
                  </a:ext>
                </a:extLst>
              </a:tr>
              <a:tr h="307340">
                <a:tc>
                  <a:txBody>
                    <a:bodyPr/>
                    <a:lstStyle/>
                    <a:p>
                      <a:pPr indent="0" algn="ctr">
                        <a:buNone/>
                      </a:pPr>
                      <a:r>
                        <a:rPr lang="en-US" sz="1600" b="0">
                          <a:solidFill>
                            <a:srgbClr val="0C0C0C"/>
                          </a:solidFill>
                          <a:latin typeface="仿宋_GB2312" charset="0"/>
                          <a:cs typeface="仿宋_GB2312" charset="0"/>
                        </a:rPr>
                        <a:t>and</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仿宋_GB2312" charset="0"/>
                          <a:cs typeface="仿宋_GB2312" charset="0"/>
                        </a:rPr>
                        <a:t>&amp;&amp;</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仿宋_GB2312" charset="0"/>
                          <a:cs typeface="仿宋_GB2312" charset="0"/>
                        </a:rPr>
                        <a:t>与运算</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仿宋_GB2312" charset="0"/>
                          <a:cs typeface="仿宋_GB2312" charset="0"/>
                        </a:rPr>
                        <a:t>x &amp;&amp; y</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C0C0C"/>
                          </a:solidFill>
                          <a:latin typeface="仿宋_GB2312" charset="0"/>
                          <a:cs typeface="仿宋_GB2312" charset="0"/>
                        </a:rPr>
                        <a:t>如果x和y都是"True"，那么示例结果是"true"，否则示例的结果是"false"。</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lgn="ctr">
                      <a:solidFill>
                        <a:srgbClr val="080000"/>
                      </a:solidFill>
                      <a:prstDash val="solid"/>
                      <a:round/>
                      <a:headEnd type="none" w="med" len="med"/>
                      <a:tailEnd type="none" w="med" len="med"/>
                    </a:lnL>
                  </a:tcPr>
                </a:tc>
                <a:extLst>
                  <a:ext uri="{0D108BD9-81ED-4DB2-BD59-A6C34878D82A}">
                    <a16:rowId xmlns:a16="http://schemas.microsoft.com/office/drawing/2014/main" val="10003"/>
                  </a:ext>
                </a:extLst>
              </a:tr>
              <a:tr h="307340">
                <a:tc>
                  <a:txBody>
                    <a:bodyPr/>
                    <a:lstStyle/>
                    <a:p>
                      <a:pPr indent="0" algn="ctr">
                        <a:buNone/>
                      </a:pPr>
                      <a:r>
                        <a:rPr lang="en-US" sz="1600" b="0">
                          <a:solidFill>
                            <a:srgbClr val="0C0C0C"/>
                          </a:solidFill>
                          <a:latin typeface="仿宋_GB2312" charset="0"/>
                          <a:cs typeface="仿宋_GB2312" charset="0"/>
                        </a:rPr>
                        <a:t>xor</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仿宋_GB2312" charset="0"/>
                          <a:cs typeface="仿宋_GB2312" charset="0"/>
                        </a:rPr>
                        <a:t>^</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仿宋_GB2312" charset="0"/>
                          <a:cs typeface="仿宋_GB2312" charset="0"/>
                        </a:rPr>
                        <a:t>异或运算</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仿宋_GB2312" charset="0"/>
                          <a:cs typeface="仿宋_GB2312" charset="0"/>
                        </a:rPr>
                        <a:t>x ^y</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C0C0C"/>
                          </a:solidFill>
                          <a:latin typeface="仿宋_GB2312" charset="0"/>
                          <a:cs typeface="仿宋_GB2312" charset="0"/>
                        </a:rPr>
                        <a:t>如果x和y不相同，那么示例结果是"true"，否则示例的结果是"false"。</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lgn="ctr">
                      <a:solidFill>
                        <a:srgbClr val="080000"/>
                      </a:solidFill>
                      <a:prstDash val="solid"/>
                      <a:round/>
                      <a:headEnd type="none" w="med" len="med"/>
                      <a:tailEnd type="none" w="med" len="med"/>
                    </a:lnL>
                  </a:tcPr>
                </a:tc>
                <a:extLst>
                  <a:ext uri="{0D108BD9-81ED-4DB2-BD59-A6C34878D82A}">
                    <a16:rowId xmlns:a16="http://schemas.microsoft.com/office/drawing/2014/main" val="10004"/>
                  </a:ext>
                </a:extLst>
              </a:tr>
            </a:tbl>
          </a:graphicData>
        </a:graphic>
      </p:graphicFrame>
      <p:sp>
        <p:nvSpPr>
          <p:cNvPr id="10" name="文本框 9"/>
          <p:cNvSpPr txBox="1"/>
          <p:nvPr/>
        </p:nvSpPr>
        <p:spPr>
          <a:xfrm>
            <a:off x="763905" y="4475480"/>
            <a:ext cx="10525760" cy="583565"/>
          </a:xfrm>
          <a:prstGeom prst="rect">
            <a:avLst/>
          </a:prstGeom>
          <a:noFill/>
          <a:ln w="9525">
            <a:noFill/>
          </a:ln>
        </p:spPr>
        <p:txBody>
          <a:bodyPr wrap="square">
            <a:spAutoFit/>
          </a:bodyPr>
          <a:lstStyle/>
          <a:p>
            <a:pPr marL="285750" indent="-285750">
              <a:buFont typeface="Wingdings" panose="05000000000000000000" charset="0"/>
              <a:buChar char="Ø"/>
            </a:pPr>
            <a:r>
              <a:rPr lang="zh-CN" sz="1600" b="0">
                <a:solidFill>
                  <a:srgbClr val="0C0C0C"/>
                </a:solidFill>
                <a:latin typeface="+mn-ea"/>
                <a:cs typeface="+mn-ea"/>
              </a:rPr>
              <a:t>通过逻辑运算符（AND、OR、XOR和NOT）组成更为复杂的查询条件。</a:t>
            </a:r>
          </a:p>
          <a:p>
            <a:pPr marL="285750" indent="-285750">
              <a:buFont typeface="Wingdings" panose="05000000000000000000" charset="0"/>
              <a:buChar char="Ø"/>
            </a:pPr>
            <a:r>
              <a:rPr lang="zh-CN" sz="1600" b="0">
                <a:solidFill>
                  <a:srgbClr val="0C0C0C"/>
                </a:solidFill>
                <a:latin typeface="+mn-ea"/>
                <a:cs typeface="+mn-ea"/>
              </a:rPr>
              <a:t>逻辑运算操作的结果是“1”或“0”，分别表示“true”或“false”。</a:t>
            </a:r>
          </a:p>
        </p:txBody>
      </p:sp>
    </p:spTree>
  </p:cSld>
  <p:clrMapOvr>
    <a:masterClrMapping/>
  </p:clrMapOvr>
  <p:transition spd="med">
    <p:pull/>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377190"/>
            <a:ext cx="10238740" cy="454025"/>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二</a:t>
            </a:r>
            <a:r>
              <a:rPr lang="zh-CN" sz="3110" b="1" dirty="0">
                <a:latin typeface="微软雅黑" panose="020B0503020204020204" pitchFamily="34" charset="-122"/>
                <a:ea typeface="微软雅黑" panose="020B0503020204020204" pitchFamily="34" charset="-122"/>
                <a:cs typeface="微软雅黑" panose="020B0503020204020204" pitchFamily="34" charset="-122"/>
              </a:rPr>
              <a:t>、逻辑运算——1.简单的逻辑运算</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00" name="文本框 99"/>
          <p:cNvSpPr txBox="1"/>
          <p:nvPr/>
        </p:nvSpPr>
        <p:spPr>
          <a:xfrm>
            <a:off x="561340" y="1180465"/>
            <a:ext cx="10525760" cy="5391785"/>
          </a:xfrm>
          <a:prstGeom prst="rect">
            <a:avLst/>
          </a:prstGeom>
          <a:noFill/>
          <a:ln w="9525">
            <a:noFill/>
          </a:ln>
        </p:spPr>
        <p:txBody>
          <a:bodyPr wrap="square">
            <a:noAutofit/>
          </a:bodyPr>
          <a:lstStyle/>
          <a:p>
            <a:pPr indent="266700"/>
            <a:r>
              <a:rPr>
                <a:latin typeface="+mn-ea"/>
                <a:cs typeface="+mn-ea"/>
              </a:rPr>
              <a:t>简单的逻辑运算过程及结果，代码运行结果如图所示 。</a:t>
            </a: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endParaRPr sz="1600">
              <a:latin typeface="+mn-ea"/>
              <a:cs typeface="+mn-ea"/>
            </a:endParaRPr>
          </a:p>
          <a:p>
            <a:pPr indent="266700"/>
            <a:r>
              <a:rPr sz="1600">
                <a:latin typeface="+mn-ea"/>
                <a:cs typeface="+mn-ea"/>
              </a:rPr>
              <a:t>可以看见在sql中，真值除了真假之外还有第三种--不确定 （NULL)。NULL 用于表示缺失的值或遗漏的未知数据，不是某种具体类型的值。数据表中的 NULL 值表示该值所处的字段为空，值为 NULL 的字段没有值，尤其要明白的是：NULL 值与 0 或者空字符串是不同的。</a:t>
            </a:r>
          </a:p>
        </p:txBody>
      </p:sp>
      <p:pic>
        <p:nvPicPr>
          <p:cNvPr id="1270" name="图片 1270"/>
          <p:cNvPicPr>
            <a:picLocks noChangeAspect="1"/>
          </p:cNvPicPr>
          <p:nvPr>
            <p:custDataLst>
              <p:tags r:id="rId1"/>
            </p:custDataLst>
          </p:nvPr>
        </p:nvPicPr>
        <p:blipFill>
          <a:blip r:embed="rId3"/>
          <a:stretch>
            <a:fillRect/>
          </a:stretch>
        </p:blipFill>
        <p:spPr>
          <a:xfrm>
            <a:off x="906780" y="1647825"/>
            <a:ext cx="6123305" cy="3928110"/>
          </a:xfrm>
          <a:prstGeom prst="rect">
            <a:avLst/>
          </a:prstGeom>
        </p:spPr>
      </p:pic>
    </p:spTree>
  </p:cSld>
  <p:clrMapOvr>
    <a:masterClrMapping/>
  </p:clrMapOvr>
  <p:transition spd="med">
    <p:pull/>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9317990" cy="454025"/>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、逻辑运算</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——2.使用AND关键字查询</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查询“Student”数据表中男共青团员的学生信息。</a:t>
            </a: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423160"/>
            <a:ext cx="10736580" cy="460375"/>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 From Student where Politics = '共青团员' and Sex = 'm';</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pic>
        <p:nvPicPr>
          <p:cNvPr id="1271" name="图片 1271"/>
          <p:cNvPicPr>
            <a:picLocks noChangeAspect="1"/>
          </p:cNvPicPr>
          <p:nvPr>
            <p:custDataLst>
              <p:tags r:id="rId1"/>
            </p:custDataLst>
          </p:nvPr>
        </p:nvPicPr>
        <p:blipFill>
          <a:blip r:embed="rId6"/>
          <a:stretch>
            <a:fillRect/>
          </a:stretch>
        </p:blipFill>
        <p:spPr>
          <a:xfrm>
            <a:off x="844550" y="3507740"/>
            <a:ext cx="9846310" cy="1984375"/>
          </a:xfrm>
          <a:prstGeom prst="rect">
            <a:avLst/>
          </a:prstGeom>
        </p:spPr>
      </p:pic>
    </p:spTree>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9317990" cy="454025"/>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、逻辑运算</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——3.使用OR关键字查询</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查询“Student”数据表中是共青团员或性别为男的学生信息。</a:t>
            </a: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423160"/>
            <a:ext cx="10736580" cy="460375"/>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 From Student where Politics = '共青团员' </a:t>
            </a:r>
            <a:r>
              <a:rPr 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or</a:t>
            </a:r>
            <a:r>
              <a:rPr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Sex = 'm';</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pic>
        <p:nvPicPr>
          <p:cNvPr id="1272" name="图片 1272"/>
          <p:cNvPicPr>
            <a:picLocks noChangeAspect="1"/>
          </p:cNvPicPr>
          <p:nvPr>
            <p:custDataLst>
              <p:tags r:id="rId1"/>
            </p:custDataLst>
          </p:nvPr>
        </p:nvPicPr>
        <p:blipFill>
          <a:blip r:embed="rId6"/>
          <a:stretch>
            <a:fillRect/>
          </a:stretch>
        </p:blipFill>
        <p:spPr>
          <a:xfrm>
            <a:off x="796290" y="3429000"/>
            <a:ext cx="10015220" cy="2995930"/>
          </a:xfrm>
          <a:prstGeom prst="rect">
            <a:avLst/>
          </a:prstGeom>
        </p:spPr>
      </p:pic>
    </p:spTree>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377190"/>
            <a:ext cx="8572500" cy="454025"/>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三</a:t>
            </a:r>
            <a:r>
              <a:rPr lang="zh-CN" sz="3110" b="1" dirty="0">
                <a:latin typeface="微软雅黑" panose="020B0503020204020204" pitchFamily="34" charset="-122"/>
                <a:ea typeface="微软雅黑" panose="020B0503020204020204" pitchFamily="34" charset="-122"/>
                <a:cs typeface="微软雅黑" panose="020B0503020204020204" pitchFamily="34" charset="-122"/>
              </a:rPr>
              <a:t>、模式匹配（Like运算符）</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00" name="文本框 99"/>
          <p:cNvSpPr txBox="1"/>
          <p:nvPr/>
        </p:nvSpPr>
        <p:spPr>
          <a:xfrm>
            <a:off x="659765" y="1467485"/>
            <a:ext cx="10525760" cy="1216025"/>
          </a:xfrm>
          <a:prstGeom prst="rect">
            <a:avLst/>
          </a:prstGeom>
          <a:noFill/>
          <a:ln w="9525">
            <a:noFill/>
          </a:ln>
        </p:spPr>
        <p:txBody>
          <a:bodyPr wrap="square">
            <a:noAutofit/>
          </a:bodyPr>
          <a:lstStyle/>
          <a:p>
            <a:pPr indent="266700"/>
            <a:r>
              <a:rPr>
                <a:latin typeface="+mn-ea"/>
                <a:cs typeface="+mn-ea"/>
              </a:rPr>
              <a:t>LIKE 运算符确定字符串是否与指定的模式匹配。 指定的模式可以完全包含要匹配的字符，也可以包含元字符。 实际上，LIKE 运算符使用下表中的通配符匹配子字符串。</a:t>
            </a: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endParaRPr>
              <a:latin typeface="+mn-ea"/>
              <a:cs typeface="+mn-ea"/>
            </a:endParaRPr>
          </a:p>
          <a:p>
            <a:pPr indent="266700"/>
            <a:r>
              <a:rPr>
                <a:latin typeface="+mn-ea"/>
                <a:cs typeface="+mn-ea"/>
              </a:rPr>
              <a:t>Like运算符用于指出一个字符串是否与指定的字符串相匹配，其运算对象可以是char、varchar、text、datetime等类型的数据，返回逻辑值TRUE或FALSE。</a:t>
            </a:r>
          </a:p>
          <a:p>
            <a:pPr indent="266700"/>
            <a:r>
              <a:rPr>
                <a:latin typeface="+mn-ea"/>
                <a:cs typeface="+mn-ea"/>
              </a:rPr>
              <a:t>使用Like进行模式匹配时，常使用特殊符号_和%，可进行模糊查询。“%”代表0个或多个字符，“_”代表单个字符。由于MySQL默认不区分大小写，要区分大小写时需要更换字符集的校对规则。</a:t>
            </a:r>
          </a:p>
        </p:txBody>
      </p:sp>
      <p:graphicFrame>
        <p:nvGraphicFramePr>
          <p:cNvPr id="4" name="表格 3"/>
          <p:cNvGraphicFramePr/>
          <p:nvPr>
            <p:custDataLst>
              <p:tags r:id="rId1"/>
            </p:custDataLst>
          </p:nvPr>
        </p:nvGraphicFramePr>
        <p:xfrm>
          <a:off x="798830" y="2683510"/>
          <a:ext cx="10093325" cy="1622425"/>
        </p:xfrm>
        <a:graphic>
          <a:graphicData uri="http://schemas.openxmlformats.org/drawingml/2006/table">
            <a:tbl>
              <a:tblPr/>
              <a:tblGrid>
                <a:gridCol w="1141730">
                  <a:extLst>
                    <a:ext uri="{9D8B030D-6E8A-4147-A177-3AD203B41FA5}">
                      <a16:colId xmlns:a16="http://schemas.microsoft.com/office/drawing/2014/main" val="20000"/>
                    </a:ext>
                  </a:extLst>
                </a:gridCol>
                <a:gridCol w="2474595">
                  <a:extLst>
                    <a:ext uri="{9D8B030D-6E8A-4147-A177-3AD203B41FA5}">
                      <a16:colId xmlns:a16="http://schemas.microsoft.com/office/drawing/2014/main" val="20001"/>
                    </a:ext>
                  </a:extLst>
                </a:gridCol>
                <a:gridCol w="6477000">
                  <a:extLst>
                    <a:ext uri="{9D8B030D-6E8A-4147-A177-3AD203B41FA5}">
                      <a16:colId xmlns:a16="http://schemas.microsoft.com/office/drawing/2014/main" val="20002"/>
                    </a:ext>
                  </a:extLst>
                </a:gridCol>
              </a:tblGrid>
              <a:tr h="282575">
                <a:tc>
                  <a:txBody>
                    <a:bodyPr/>
                    <a:lstStyle/>
                    <a:p>
                      <a:pPr indent="0" algn="ctr">
                        <a:buNone/>
                      </a:pPr>
                      <a:r>
                        <a:rPr lang="en-US" sz="1600" b="1">
                          <a:solidFill>
                            <a:srgbClr val="0C0C0C"/>
                          </a:solidFill>
                          <a:latin typeface="仿宋_GB2312" charset="0"/>
                          <a:cs typeface="仿宋_GB2312" charset="0"/>
                        </a:rPr>
                        <a:t>通配符</a:t>
                      </a:r>
                      <a:endParaRPr lang="en-US" altLang="en-US" sz="1600" b="1">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1">
                          <a:solidFill>
                            <a:srgbClr val="0C0C0C"/>
                          </a:solidFill>
                          <a:latin typeface="仿宋_GB2312" charset="0"/>
                          <a:cs typeface="仿宋_GB2312" charset="0"/>
                        </a:rPr>
                        <a:t>含义</a:t>
                      </a:r>
                      <a:endParaRPr lang="en-US" altLang="en-US" sz="1600" b="1">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1">
                          <a:solidFill>
                            <a:srgbClr val="0C0C0C"/>
                          </a:solidFill>
                          <a:latin typeface="仿宋_GB2312" charset="0"/>
                          <a:cs typeface="仿宋_GB2312" charset="0"/>
                        </a:rPr>
                        <a:t>示例</a:t>
                      </a:r>
                      <a:endParaRPr lang="en-US" altLang="en-US" sz="1600" b="1">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15315">
                <a:tc>
                  <a:txBody>
                    <a:bodyPr/>
                    <a:lstStyle/>
                    <a:p>
                      <a:pPr indent="0" algn="ctr">
                        <a:buNone/>
                      </a:pPr>
                      <a:r>
                        <a:rPr lang="en-US" sz="1600" b="0">
                          <a:solidFill>
                            <a:srgbClr val="0C0C0C"/>
                          </a:solidFill>
                          <a:latin typeface="仿宋_GB2312" charset="0"/>
                          <a:cs typeface="仿宋_GB2312" charset="0"/>
                        </a:rPr>
                        <a:t>%</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仿宋_GB2312" charset="0"/>
                          <a:cs typeface="仿宋_GB2312" charset="0"/>
                        </a:rPr>
                        <a:t>表示0</a:t>
                      </a:r>
                      <a:r>
                        <a:rPr lang="en-US" sz="16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sz="1600" b="0" i="1">
                          <a:solidFill>
                            <a:srgbClr val="0C0C0C"/>
                          </a:solidFill>
                          <a:latin typeface="仿宋_GB2312" charset="0"/>
                          <a:cs typeface="仿宋_GB2312" charset="0"/>
                        </a:rPr>
                        <a:t>n</a:t>
                      </a:r>
                      <a:r>
                        <a:rPr lang="en-US" sz="1600" b="0">
                          <a:solidFill>
                            <a:srgbClr val="0C0C0C"/>
                          </a:solidFill>
                          <a:latin typeface="仿宋_GB2312" charset="0"/>
                          <a:cs typeface="仿宋_GB2312" charset="0"/>
                        </a:rPr>
                        <a:t>个任意字符</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C0C0C"/>
                          </a:solidFill>
                          <a:latin typeface="Times New Roman" panose="02020603050405020304" charset="0"/>
                          <a:cs typeface="Times New Roman" panose="02020603050405020304" charset="0"/>
                        </a:rPr>
                        <a:t>'</a:t>
                      </a:r>
                      <a:r>
                        <a:rPr lang="en-US" sz="1600" b="0">
                          <a:solidFill>
                            <a:srgbClr val="0C0C0C"/>
                          </a:solidFill>
                          <a:latin typeface="仿宋_GB2312" charset="0"/>
                          <a:cs typeface="仿宋_GB2312" charset="0"/>
                        </a:rPr>
                        <a:t>XY</a:t>
                      </a:r>
                      <a:r>
                        <a:rPr lang="en-US" sz="1600" b="0">
                          <a:solidFill>
                            <a:srgbClr val="0C0C0C"/>
                          </a:solidFill>
                          <a:latin typeface="Times New Roman" panose="02020603050405020304" charset="0"/>
                          <a:cs typeface="Times New Roman" panose="02020603050405020304" charset="0"/>
                        </a:rPr>
                        <a:t>%'</a:t>
                      </a:r>
                      <a:r>
                        <a:rPr lang="en-US" sz="1600" b="0">
                          <a:solidFill>
                            <a:srgbClr val="0C0C0C"/>
                          </a:solidFill>
                          <a:latin typeface="仿宋_GB2312" charset="0"/>
                          <a:cs typeface="仿宋_GB2312" charset="0"/>
                        </a:rPr>
                        <a:t>：匹配以XY开始的任意字符串。</a:t>
                      </a:r>
                      <a:r>
                        <a:rPr lang="en-US" sz="1600" b="0">
                          <a:solidFill>
                            <a:srgbClr val="0C0C0C"/>
                          </a:solidFill>
                          <a:latin typeface="Times New Roman" panose="02020603050405020304" charset="0"/>
                          <a:cs typeface="Times New Roman" panose="02020603050405020304" charset="0"/>
                        </a:rPr>
                        <a:t>'%</a:t>
                      </a:r>
                      <a:r>
                        <a:rPr lang="en-US" sz="1600" b="0">
                          <a:solidFill>
                            <a:srgbClr val="0C0C0C"/>
                          </a:solidFill>
                          <a:latin typeface="仿宋_GB2312" charset="0"/>
                          <a:cs typeface="仿宋_GB2312" charset="0"/>
                        </a:rPr>
                        <a:t>X</a:t>
                      </a:r>
                      <a:r>
                        <a:rPr lang="en-US" sz="1600" b="0">
                          <a:solidFill>
                            <a:srgbClr val="0C0C0C"/>
                          </a:solidFill>
                          <a:latin typeface="Times New Roman" panose="02020603050405020304" charset="0"/>
                          <a:cs typeface="Times New Roman" panose="02020603050405020304" charset="0"/>
                        </a:rPr>
                        <a:t>'</a:t>
                      </a:r>
                      <a:r>
                        <a:rPr lang="en-US" sz="1600" b="0">
                          <a:solidFill>
                            <a:srgbClr val="0C0C0C"/>
                          </a:solidFill>
                          <a:latin typeface="仿宋_GB2312" charset="0"/>
                          <a:cs typeface="仿宋_GB2312" charset="0"/>
                        </a:rPr>
                        <a:t>：匹配以X结束的任意字符串。</a:t>
                      </a:r>
                      <a:r>
                        <a:rPr lang="en-US" sz="1600" b="0">
                          <a:solidFill>
                            <a:srgbClr val="0C0C0C"/>
                          </a:solidFill>
                          <a:latin typeface="Times New Roman" panose="02020603050405020304" charset="0"/>
                          <a:cs typeface="Times New Roman" panose="02020603050405020304" charset="0"/>
                        </a:rPr>
                        <a:t>'</a:t>
                      </a:r>
                      <a:r>
                        <a:rPr lang="en-US" sz="1600" b="0">
                          <a:solidFill>
                            <a:srgbClr val="0C0C0C"/>
                          </a:solidFill>
                          <a:latin typeface="仿宋_GB2312" charset="0"/>
                          <a:cs typeface="仿宋_GB2312" charset="0"/>
                        </a:rPr>
                        <a:t>X</a:t>
                      </a:r>
                      <a:r>
                        <a:rPr lang="en-US" sz="1600" b="0">
                          <a:solidFill>
                            <a:srgbClr val="0C0C0C"/>
                          </a:solidFill>
                          <a:latin typeface="Times New Roman" panose="02020603050405020304" charset="0"/>
                          <a:cs typeface="Times New Roman" panose="02020603050405020304" charset="0"/>
                        </a:rPr>
                        <a:t>%</a:t>
                      </a:r>
                      <a:r>
                        <a:rPr lang="en-US" sz="1600" b="0">
                          <a:solidFill>
                            <a:srgbClr val="0C0C0C"/>
                          </a:solidFill>
                          <a:latin typeface="仿宋_GB2312" charset="0"/>
                          <a:cs typeface="仿宋_GB2312" charset="0"/>
                        </a:rPr>
                        <a:t>Y</a:t>
                      </a:r>
                      <a:r>
                        <a:rPr lang="en-US" sz="1600" b="0">
                          <a:solidFill>
                            <a:srgbClr val="0C0C0C"/>
                          </a:solidFill>
                          <a:latin typeface="Times New Roman" panose="02020603050405020304" charset="0"/>
                          <a:cs typeface="Times New Roman" panose="02020603050405020304" charset="0"/>
                        </a:rPr>
                        <a:t>'</a:t>
                      </a:r>
                      <a:r>
                        <a:rPr lang="en-US" sz="1600" b="0">
                          <a:solidFill>
                            <a:srgbClr val="0C0C0C"/>
                          </a:solidFill>
                          <a:latin typeface="仿宋_GB2312" charset="0"/>
                          <a:cs typeface="仿宋_GB2312" charset="0"/>
                        </a:rPr>
                        <a:t>：匹配包含XY的任意字符串</a:t>
                      </a:r>
                      <a:endParaRPr lang="en-US" altLang="en-US" sz="1600" b="0">
                        <a:solidFill>
                          <a:srgbClr val="0C0C0C"/>
                        </a:solidFill>
                        <a:latin typeface="仿宋_GB2312" charset="0"/>
                        <a:ea typeface="Times New Roman" panose="02020603050405020304"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24535">
                <a:tc>
                  <a:txBody>
                    <a:bodyPr/>
                    <a:lstStyle/>
                    <a:p>
                      <a:pPr indent="0" algn="ctr">
                        <a:buNone/>
                      </a:pPr>
                      <a:r>
                        <a:rPr lang="en-US" sz="1600" b="0">
                          <a:solidFill>
                            <a:srgbClr val="0C0C0C"/>
                          </a:solidFill>
                          <a:latin typeface="仿宋_GB2312" charset="0"/>
                          <a:cs typeface="仿宋_GB2312" charset="0"/>
                        </a:rPr>
                        <a:t>_</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C0C0C"/>
                          </a:solidFill>
                          <a:latin typeface="仿宋_GB2312" charset="0"/>
                          <a:cs typeface="仿宋_GB2312" charset="0"/>
                        </a:rPr>
                        <a:t>表示单个任意字符</a:t>
                      </a:r>
                      <a:endParaRPr lang="en-US" altLang="en-US" sz="1600" b="0">
                        <a:solidFill>
                          <a:srgbClr val="0C0C0C"/>
                        </a:solidFill>
                        <a:latin typeface="仿宋_GB2312" charset="0"/>
                        <a:ea typeface="仿宋_GB2312"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C0C0C"/>
                          </a:solidFill>
                          <a:latin typeface="Times New Roman" panose="02020603050405020304" charset="0"/>
                          <a:cs typeface="Times New Roman" panose="02020603050405020304" charset="0"/>
                        </a:rPr>
                        <a:t>'</a:t>
                      </a:r>
                      <a:r>
                        <a:rPr lang="en-US" sz="1600" b="0">
                          <a:solidFill>
                            <a:srgbClr val="0C0C0C"/>
                          </a:solidFill>
                          <a:latin typeface="仿宋_GB2312" charset="0"/>
                          <a:cs typeface="仿宋_GB2312" charset="0"/>
                        </a:rPr>
                        <a:t>_X</a:t>
                      </a:r>
                      <a:r>
                        <a:rPr lang="en-US" sz="1600" b="0">
                          <a:solidFill>
                            <a:srgbClr val="0C0C0C"/>
                          </a:solidFill>
                          <a:latin typeface="Times New Roman" panose="02020603050405020304" charset="0"/>
                          <a:cs typeface="Times New Roman" panose="02020603050405020304" charset="0"/>
                        </a:rPr>
                        <a:t>'</a:t>
                      </a:r>
                      <a:r>
                        <a:rPr lang="en-US" sz="1600" b="0">
                          <a:solidFill>
                            <a:srgbClr val="0C0C0C"/>
                          </a:solidFill>
                          <a:latin typeface="仿宋_GB2312" charset="0"/>
                          <a:cs typeface="仿宋_GB2312" charset="0"/>
                        </a:rPr>
                        <a:t>：匹配以X结束的两个字符的字符串。</a:t>
                      </a:r>
                      <a:r>
                        <a:rPr lang="en-US" sz="1600" b="0">
                          <a:solidFill>
                            <a:srgbClr val="0C0C0C"/>
                          </a:solidFill>
                          <a:latin typeface="Times New Roman" panose="02020603050405020304" charset="0"/>
                          <a:cs typeface="Times New Roman" panose="02020603050405020304" charset="0"/>
                        </a:rPr>
                        <a:t>'</a:t>
                      </a:r>
                      <a:r>
                        <a:rPr lang="en-US" sz="1600" b="0">
                          <a:solidFill>
                            <a:srgbClr val="0C0C0C"/>
                          </a:solidFill>
                          <a:latin typeface="仿宋_GB2312" charset="0"/>
                          <a:cs typeface="仿宋_GB2312" charset="0"/>
                        </a:rPr>
                        <a:t>X_Y</a:t>
                      </a:r>
                      <a:r>
                        <a:rPr lang="en-US" sz="1600" b="0">
                          <a:solidFill>
                            <a:srgbClr val="0C0C0C"/>
                          </a:solidFill>
                          <a:latin typeface="Times New Roman" panose="02020603050405020304" charset="0"/>
                          <a:cs typeface="Times New Roman" panose="02020603050405020304" charset="0"/>
                        </a:rPr>
                        <a:t>'</a:t>
                      </a:r>
                      <a:r>
                        <a:rPr lang="en-US" sz="1600" b="0">
                          <a:solidFill>
                            <a:srgbClr val="0C0C0C"/>
                          </a:solidFill>
                          <a:latin typeface="仿宋_GB2312" charset="0"/>
                          <a:cs typeface="仿宋_GB2312" charset="0"/>
                        </a:rPr>
                        <a:t>：匹配以字母X开头，字母Y结尾的3个字符组成字符串</a:t>
                      </a:r>
                      <a:endParaRPr lang="en-US" altLang="en-US" sz="1600" b="0">
                        <a:solidFill>
                          <a:srgbClr val="0C0C0C"/>
                        </a:solidFill>
                        <a:latin typeface="仿宋_GB2312" charset="0"/>
                        <a:ea typeface="Times New Roman" panose="02020603050405020304" charset="0"/>
                        <a:cs typeface="仿宋_GB231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transition spd="med">
    <p:pull/>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11014075" cy="454025"/>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、模式匹配（Like运算符）</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——1.通配符“%”</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7524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查询“Student”数据表中姓“杨”的学生信息。</a:t>
            </a: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394585"/>
            <a:ext cx="8707755" cy="460375"/>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 From Student where SName like '杨%';   </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pic>
        <p:nvPicPr>
          <p:cNvPr id="1273" name="图片 1273"/>
          <p:cNvPicPr>
            <a:picLocks noChangeAspect="1"/>
          </p:cNvPicPr>
          <p:nvPr>
            <p:custDataLst>
              <p:tags r:id="rId1"/>
            </p:custDataLst>
          </p:nvPr>
        </p:nvPicPr>
        <p:blipFill>
          <a:blip r:embed="rId6"/>
          <a:stretch>
            <a:fillRect/>
          </a:stretch>
        </p:blipFill>
        <p:spPr>
          <a:xfrm>
            <a:off x="602615" y="3429000"/>
            <a:ext cx="10230485" cy="2061845"/>
          </a:xfrm>
          <a:prstGeom prst="rect">
            <a:avLst/>
          </a:prstGeom>
        </p:spPr>
      </p:pic>
    </p:spTree>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11014075" cy="454025"/>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、模式匹配（Like运算符）</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——1.通配符“%”</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7524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查询“Student”数据表中家庭住址在铜仁的学生信息。</a:t>
            </a: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394585"/>
            <a:ext cx="10074275" cy="460375"/>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 From Student where Address like '%铜仁%';   </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pic>
        <p:nvPicPr>
          <p:cNvPr id="1274" name="图片 1274"/>
          <p:cNvPicPr>
            <a:picLocks noChangeAspect="1"/>
          </p:cNvPicPr>
          <p:nvPr>
            <p:custDataLst>
              <p:tags r:id="rId1"/>
            </p:custDataLst>
          </p:nvPr>
        </p:nvPicPr>
        <p:blipFill>
          <a:blip r:embed="rId6"/>
          <a:stretch>
            <a:fillRect/>
          </a:stretch>
        </p:blipFill>
        <p:spPr>
          <a:xfrm>
            <a:off x="844550" y="3516630"/>
            <a:ext cx="9207500" cy="1441450"/>
          </a:xfrm>
          <a:prstGeom prst="rect">
            <a:avLst/>
          </a:prstGeom>
        </p:spPr>
      </p:pic>
    </p:spTree>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11014075" cy="454025"/>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、模式匹配（Like运算符）</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——2.通配符“_”</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7524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查询“Student”数据表中姓“杨”，名字只有两个字的学生信息。</a:t>
            </a: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394585"/>
            <a:ext cx="10074275" cy="460375"/>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 From Student where SName like '杨_';  </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spTree>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39" y="377190"/>
            <a:ext cx="8214121" cy="454025"/>
          </a:xfrm>
        </p:spPr>
        <p:txBody>
          <a:bodyPr>
            <a:normAutofit fontScale="90000"/>
          </a:bodyPr>
          <a:lstStyle/>
          <a:p>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四</a:t>
            </a:r>
            <a:r>
              <a:rPr lang="zh-CN" sz="311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范围</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比较（</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Between</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In</a:t>
            </a:r>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3110" b="1" dirty="0" smtClean="0">
                <a:latin typeface="微软雅黑" panose="020B0503020204020204" pitchFamily="34" charset="-122"/>
                <a:ea typeface="微软雅黑" panose="020B0503020204020204" pitchFamily="34" charset="-122"/>
                <a:cs typeface="微软雅黑" panose="020B0503020204020204" pitchFamily="34" charset="-122"/>
              </a:rPr>
              <a:t>——1.</a:t>
            </a:r>
            <a:r>
              <a:rPr lang="en-US" altLang="zh-CN" b="1" dirty="0" smtClean="0"/>
              <a:t>Between </a:t>
            </a:r>
            <a:r>
              <a:rPr lang="zh-CN" altLang="zh-CN" b="1" dirty="0"/>
              <a:t/>
            </a:r>
            <a:br>
              <a:rPr lang="zh-CN" altLang="zh-CN" b="1" dirty="0"/>
            </a:b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00" name="文本框 99"/>
          <p:cNvSpPr txBox="1"/>
          <p:nvPr/>
        </p:nvSpPr>
        <p:spPr>
          <a:xfrm>
            <a:off x="659765" y="1467485"/>
            <a:ext cx="10525760" cy="1180824"/>
          </a:xfrm>
          <a:prstGeom prst="rect">
            <a:avLst/>
          </a:prstGeom>
          <a:noFill/>
          <a:ln w="9525">
            <a:noFill/>
          </a:ln>
        </p:spPr>
        <p:txBody>
          <a:bodyPr wrap="square">
            <a:noAutofit/>
          </a:bodyPr>
          <a:lstStyle/>
          <a:p>
            <a:pPr indent="266700"/>
            <a:r>
              <a:rPr lang="en-US" altLang="zh-CN" dirty="0" smtClean="0">
                <a:latin typeface="+mn-ea"/>
                <a:cs typeface="+mn-ea"/>
              </a:rPr>
              <a:t>Between</a:t>
            </a:r>
            <a:r>
              <a:rPr lang="zh-CN" altLang="en-US" dirty="0">
                <a:latin typeface="+mn-ea"/>
                <a:cs typeface="+mn-ea"/>
              </a:rPr>
              <a:t>关键字指出查询范围，当要查询的条件是某个值的范围时，可以使用</a:t>
            </a:r>
            <a:r>
              <a:rPr lang="en-US" altLang="zh-CN" dirty="0">
                <a:latin typeface="+mn-ea"/>
                <a:cs typeface="+mn-ea"/>
              </a:rPr>
              <a:t>Between</a:t>
            </a:r>
            <a:r>
              <a:rPr lang="zh-CN" altLang="en-US" dirty="0">
                <a:latin typeface="+mn-ea"/>
                <a:cs typeface="+mn-ea"/>
              </a:rPr>
              <a:t>关键字。当不使用</a:t>
            </a:r>
            <a:r>
              <a:rPr lang="en-US" altLang="zh-CN" dirty="0">
                <a:latin typeface="+mn-ea"/>
                <a:cs typeface="+mn-ea"/>
              </a:rPr>
              <a:t>NOT</a:t>
            </a:r>
            <a:r>
              <a:rPr lang="zh-CN" altLang="en-US" dirty="0">
                <a:latin typeface="+mn-ea"/>
                <a:cs typeface="+mn-ea"/>
              </a:rPr>
              <a:t>时，若表达式的值在表达式</a:t>
            </a:r>
            <a:r>
              <a:rPr lang="en-US" altLang="zh-CN" dirty="0">
                <a:latin typeface="+mn-ea"/>
                <a:cs typeface="+mn-ea"/>
              </a:rPr>
              <a:t>1</a:t>
            </a:r>
            <a:r>
              <a:rPr lang="zh-CN" altLang="en-US" dirty="0">
                <a:latin typeface="+mn-ea"/>
                <a:cs typeface="+mn-ea"/>
              </a:rPr>
              <a:t>与表达式</a:t>
            </a:r>
            <a:r>
              <a:rPr lang="en-US" altLang="zh-CN" dirty="0">
                <a:latin typeface="+mn-ea"/>
                <a:cs typeface="+mn-ea"/>
              </a:rPr>
              <a:t>2</a:t>
            </a:r>
            <a:r>
              <a:rPr lang="zh-CN" altLang="en-US" dirty="0">
                <a:latin typeface="+mn-ea"/>
                <a:cs typeface="+mn-ea"/>
              </a:rPr>
              <a:t>之间（包括这两个值），则返回</a:t>
            </a:r>
            <a:r>
              <a:rPr lang="en-US" altLang="zh-CN" dirty="0">
                <a:latin typeface="+mn-ea"/>
                <a:cs typeface="+mn-ea"/>
              </a:rPr>
              <a:t>TRUE</a:t>
            </a:r>
            <a:r>
              <a:rPr lang="zh-CN" altLang="en-US" dirty="0">
                <a:latin typeface="+mn-ea"/>
                <a:cs typeface="+mn-ea"/>
              </a:rPr>
              <a:t>，否则返回</a:t>
            </a:r>
            <a:r>
              <a:rPr lang="en-US" altLang="zh-CN" dirty="0">
                <a:latin typeface="+mn-ea"/>
                <a:cs typeface="+mn-ea"/>
              </a:rPr>
              <a:t>FALSE</a:t>
            </a:r>
            <a:r>
              <a:rPr lang="zh-CN" altLang="en-US" dirty="0">
                <a:latin typeface="+mn-ea"/>
                <a:cs typeface="+mn-ea"/>
              </a:rPr>
              <a:t>；使用</a:t>
            </a:r>
            <a:r>
              <a:rPr lang="en-US" altLang="zh-CN" dirty="0">
                <a:latin typeface="+mn-ea"/>
                <a:cs typeface="+mn-ea"/>
              </a:rPr>
              <a:t>NOT</a:t>
            </a:r>
            <a:r>
              <a:rPr lang="zh-CN" altLang="en-US" dirty="0">
                <a:latin typeface="+mn-ea"/>
                <a:cs typeface="+mn-ea"/>
              </a:rPr>
              <a:t>时，返回值刚好相反</a:t>
            </a:r>
            <a:r>
              <a:rPr lang="zh-CN" altLang="en-US" dirty="0" smtClean="0">
                <a:latin typeface="+mn-ea"/>
                <a:cs typeface="+mn-ea"/>
              </a:rPr>
              <a:t>。</a:t>
            </a:r>
            <a:endParaRPr lang="zh-CN" altLang="en-US" dirty="0">
              <a:latin typeface="+mn-ea"/>
              <a:cs typeface="+mn-ea"/>
            </a:endParaRPr>
          </a:p>
        </p:txBody>
      </p:sp>
      <p:grpSp>
        <p:nvGrpSpPr>
          <p:cNvPr id="8" name="组合 7"/>
          <p:cNvGrpSpPr/>
          <p:nvPr/>
        </p:nvGrpSpPr>
        <p:grpSpPr>
          <a:xfrm>
            <a:off x="961845" y="2561345"/>
            <a:ext cx="8449574" cy="966859"/>
            <a:chOff x="0" y="-50172"/>
            <a:chExt cx="5248275" cy="104924"/>
          </a:xfrm>
        </p:grpSpPr>
        <p:sp>
          <p:nvSpPr>
            <p:cNvPr id="9" name="文本框 2"/>
            <p:cNvSpPr txBox="1">
              <a:spLocks noChangeArrowheads="1"/>
            </p:cNvSpPr>
            <p:nvPr/>
          </p:nvSpPr>
          <p:spPr bwMode="auto">
            <a:xfrm>
              <a:off x="0" y="-6172"/>
              <a:ext cx="5248275" cy="60924"/>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nSpc>
                  <a:spcPts val="1600"/>
                </a:lnSpc>
                <a:spcAft>
                  <a:spcPts val="0"/>
                </a:spcAft>
              </a:pPr>
              <a:r>
                <a:rPr lang="zh-CN" sz="1600" kern="1200" dirty="0" smtClean="0">
                  <a:solidFill>
                    <a:srgbClr val="0D0D0D"/>
                  </a:solidFill>
                  <a:effectLst/>
                  <a:latin typeface="Arial" panose="020B0604020202020204" pitchFamily="34" charset="0"/>
                  <a:ea typeface="微软雅黑" panose="020B0503020204020204" pitchFamily="34" charset="-122"/>
                  <a:cs typeface="+mn-cs"/>
                </a:rPr>
                <a:t>表达式 </a:t>
              </a:r>
              <a:r>
                <a:rPr lang="en-US" sz="1600" kern="1200" dirty="0" smtClean="0">
                  <a:solidFill>
                    <a:srgbClr val="FF0D0D"/>
                  </a:solidFill>
                  <a:effectLst/>
                  <a:latin typeface="Arial" panose="020B0604020202020204" pitchFamily="34" charset="0"/>
                  <a:ea typeface="微软雅黑" panose="020B0503020204020204" pitchFamily="34" charset="-122"/>
                  <a:cs typeface="+mn-cs"/>
                </a:rPr>
                <a:t> [ Not]  Between</a:t>
              </a:r>
              <a:r>
                <a:rPr lang="en-US" sz="1600" kern="1200" dirty="0" smtClean="0">
                  <a:solidFill>
                    <a:srgbClr val="0D0D0D"/>
                  </a:solidFill>
                  <a:effectLst/>
                  <a:latin typeface="Arial" panose="020B0604020202020204" pitchFamily="34" charset="0"/>
                  <a:ea typeface="微软雅黑" panose="020B0503020204020204" pitchFamily="34" charset="-122"/>
                  <a:cs typeface="+mn-cs"/>
                </a:rPr>
                <a:t>  </a:t>
              </a:r>
              <a:r>
                <a:rPr lang="zh-CN" sz="1600" kern="1200" dirty="0" smtClean="0">
                  <a:solidFill>
                    <a:srgbClr val="0D0D0D"/>
                  </a:solidFill>
                  <a:effectLst/>
                  <a:latin typeface="Arial" panose="020B0604020202020204" pitchFamily="34" charset="0"/>
                  <a:ea typeface="微软雅黑" panose="020B0503020204020204" pitchFamily="34" charset="-122"/>
                  <a:cs typeface="+mn-cs"/>
                </a:rPr>
                <a:t>表达式</a:t>
              </a:r>
              <a:r>
                <a:rPr lang="en-US" sz="1600" kern="1200" dirty="0" smtClean="0">
                  <a:solidFill>
                    <a:srgbClr val="0D0D0D"/>
                  </a:solidFill>
                  <a:effectLst/>
                  <a:latin typeface="Arial" panose="020B0604020202020204" pitchFamily="34" charset="0"/>
                  <a:ea typeface="微软雅黑" panose="020B0503020204020204" pitchFamily="34" charset="-122"/>
                  <a:cs typeface="+mn-cs"/>
                </a:rPr>
                <a:t>1   AND  </a:t>
              </a:r>
              <a:r>
                <a:rPr lang="zh-CN" sz="1600" kern="1200" dirty="0" smtClean="0">
                  <a:solidFill>
                    <a:srgbClr val="0D0D0D"/>
                  </a:solidFill>
                  <a:effectLst/>
                  <a:latin typeface="Arial" panose="020B0604020202020204" pitchFamily="34" charset="0"/>
                  <a:ea typeface="微软雅黑" panose="020B0503020204020204" pitchFamily="34" charset="-122"/>
                  <a:cs typeface="+mn-cs"/>
                </a:rPr>
                <a:t>表达式</a:t>
              </a:r>
              <a:r>
                <a:rPr lang="en-US" sz="1600" kern="1200" dirty="0" smtClean="0">
                  <a:solidFill>
                    <a:srgbClr val="0D0D0D"/>
                  </a:solidFill>
                  <a:effectLst/>
                  <a:latin typeface="Arial" panose="020B0604020202020204" pitchFamily="34" charset="0"/>
                  <a:ea typeface="微软雅黑" panose="020B0503020204020204" pitchFamily="34" charset="-122"/>
                  <a:cs typeface="+mn-cs"/>
                </a:rPr>
                <a:t>2</a:t>
              </a:r>
              <a:endParaRPr lang="zh-CN" sz="1600" kern="1200" dirty="0">
                <a:solidFill>
                  <a:srgbClr val="0D0D0D"/>
                </a:solidFill>
                <a:effectLst/>
                <a:latin typeface="Arial" panose="020B0604020202020204" pitchFamily="34" charset="0"/>
                <a:ea typeface="微软雅黑" panose="020B0503020204020204" pitchFamily="34" charset="-122"/>
                <a:cs typeface="+mn-cs"/>
              </a:endParaRPr>
            </a:p>
          </p:txBody>
        </p:sp>
        <p:sp>
          <p:nvSpPr>
            <p:cNvPr id="10" name="文本框 1009"/>
            <p:cNvSpPr txBox="1"/>
            <p:nvPr/>
          </p:nvSpPr>
          <p:spPr>
            <a:xfrm>
              <a:off x="0" y="-50172"/>
              <a:ext cx="5248275" cy="47385"/>
            </a:xfrm>
            <a:prstGeom prst="rect">
              <a:avLst/>
            </a:prstGeom>
            <a:noFill/>
            <a:ln>
              <a:noFill/>
            </a:ln>
          </p:spPr>
          <p:txBody>
            <a:bodyPr rot="0" spcFirstLastPara="0" vert="horz" wrap="square" lIns="0" tIns="0" rIns="0" bIns="0" numCol="1" spcCol="0" rtlCol="0" fromWordArt="0" anchor="t" anchorCtr="0" forceAA="0" compatLnSpc="1">
              <a:noAutofit/>
            </a:bodyPr>
            <a:lstStyle/>
            <a:p>
              <a:pPr algn="just">
                <a:spcAft>
                  <a:spcPts val="0"/>
                </a:spcAft>
              </a:pPr>
              <a:r>
                <a:rPr lang="zh-CN" kern="100">
                  <a:effectLst/>
                  <a:latin typeface="等线 Light" panose="02010600030101010101" pitchFamily="2" charset="-122"/>
                  <a:ea typeface="黑体" panose="02010609060101010101" pitchFamily="49" charset="-122"/>
                  <a:cs typeface="Times New Roman" panose="02020603050405020304" pitchFamily="18" charset="0"/>
                </a:rPr>
                <a:t>语法格式</a:t>
              </a:r>
              <a:r>
                <a:rPr lang="zh-CN" kern="100">
                  <a:effectLst/>
                  <a:latin typeface="等线 Light" panose="02010600030101010101" pitchFamily="2" charset="-122"/>
                  <a:ea typeface="等线 Light" panose="02010600030101010101" pitchFamily="2" charset="-122"/>
                  <a:cs typeface="Times New Roman" panose="02020603050405020304" pitchFamily="18" charset="0"/>
                </a:rPr>
                <a:t> </a:t>
              </a:r>
              <a:r>
                <a:rPr lang="zh-CN" kern="100">
                  <a:effectLst/>
                  <a:latin typeface="等线 Light" panose="02010600030101010101" pitchFamily="2" charset="-122"/>
                  <a:ea typeface="黑体" panose="02010609060101010101" pitchFamily="49" charset="-122"/>
                  <a:cs typeface="Times New Roman" panose="02020603050405020304" pitchFamily="18" charset="0"/>
                </a:rPr>
                <a:t>：</a:t>
              </a:r>
              <a:endParaRPr lang="zh-CN" sz="1200" kern="100">
                <a:effectLst/>
                <a:latin typeface="等线 Light" panose="02010600030101010101" pitchFamily="2" charset="-122"/>
                <a:ea typeface="等线 Light" panose="02010600030101010101" pitchFamily="2" charset="-122"/>
                <a:cs typeface="Times New Roman" panose="02020603050405020304" pitchFamily="18" charset="0"/>
              </a:endParaRPr>
            </a:p>
          </p:txBody>
        </p:sp>
      </p:grpSp>
      <p:sp>
        <p:nvSpPr>
          <p:cNvPr id="5" name="矩形 4"/>
          <p:cNvSpPr/>
          <p:nvPr/>
        </p:nvSpPr>
        <p:spPr>
          <a:xfrm>
            <a:off x="961845" y="3662027"/>
            <a:ext cx="3765774" cy="338554"/>
          </a:xfrm>
          <a:prstGeom prst="rect">
            <a:avLst/>
          </a:prstGeom>
        </p:spPr>
        <p:txBody>
          <a:bodyPr wrap="none">
            <a:spAutoFit/>
          </a:bodyPr>
          <a:lstStyle/>
          <a:p>
            <a:pPr marL="285750" indent="-285750">
              <a:spcAft>
                <a:spcPts val="0"/>
              </a:spcAft>
              <a:buFont typeface="Wingdings" panose="05000000000000000000" pitchFamily="2" charset="2"/>
              <a:buChar char="Ø"/>
            </a:pPr>
            <a:r>
              <a:rPr lang="zh-CN" altLang="zh-CN" sz="1600" dirty="0">
                <a:solidFill>
                  <a:srgbClr val="000000"/>
                </a:solidFill>
                <a:latin typeface="等线" panose="02010600030101010101" pitchFamily="2" charset="-122"/>
                <a:ea typeface="宋体" panose="02010600030101010101" pitchFamily="2" charset="-122"/>
                <a:cs typeface="MicrosoftYaHei"/>
              </a:rPr>
              <a:t>表达式</a:t>
            </a:r>
            <a:r>
              <a:rPr lang="en-US" altLang="zh-CN" sz="1600" dirty="0">
                <a:solidFill>
                  <a:srgbClr val="000000"/>
                </a:solidFill>
                <a:latin typeface="等线" panose="02010600030101010101" pitchFamily="2" charset="-122"/>
                <a:ea typeface="宋体" panose="02010600030101010101" pitchFamily="2" charset="-122"/>
                <a:cs typeface="MicrosoftYaHei"/>
              </a:rPr>
              <a:t>1</a:t>
            </a:r>
            <a:r>
              <a:rPr lang="zh-CN" altLang="zh-CN" sz="1600" dirty="0">
                <a:solidFill>
                  <a:srgbClr val="000000"/>
                </a:solidFill>
                <a:latin typeface="等线" panose="02010600030101010101" pitchFamily="2" charset="-122"/>
                <a:ea typeface="宋体" panose="02010600030101010101" pitchFamily="2" charset="-122"/>
                <a:cs typeface="MicrosoftYaHei"/>
              </a:rPr>
              <a:t>的值不能大于表达式</a:t>
            </a:r>
            <a:r>
              <a:rPr lang="en-US" altLang="zh-CN" sz="1600" dirty="0">
                <a:solidFill>
                  <a:srgbClr val="000000"/>
                </a:solidFill>
                <a:latin typeface="等线" panose="02010600030101010101" pitchFamily="2" charset="-122"/>
                <a:ea typeface="宋体" panose="02010600030101010101" pitchFamily="2" charset="-122"/>
                <a:cs typeface="MicrosoftYaHei"/>
              </a:rPr>
              <a:t>2</a:t>
            </a:r>
            <a:r>
              <a:rPr lang="zh-CN" altLang="zh-CN" sz="1600" dirty="0">
                <a:solidFill>
                  <a:srgbClr val="000000"/>
                </a:solidFill>
                <a:latin typeface="等线" panose="02010600030101010101" pitchFamily="2" charset="-122"/>
                <a:ea typeface="宋体" panose="02010600030101010101" pitchFamily="2" charset="-122"/>
                <a:cs typeface="MicrosoftYaHei"/>
              </a:rPr>
              <a:t>的值。</a:t>
            </a:r>
            <a:endParaRPr lang="zh-CN" altLang="zh-CN" sz="1600" dirty="0">
              <a:solidFill>
                <a:srgbClr val="0D0D0D"/>
              </a:solidFill>
              <a:latin typeface="等线" panose="02010600030101010101" pitchFamily="2" charset="-122"/>
              <a:cs typeface="MicrosoftYaHei"/>
            </a:endParaRPr>
          </a:p>
        </p:txBody>
      </p:sp>
    </p:spTree>
    <p:extLst>
      <p:ext uri="{BB962C8B-B14F-4D97-AF65-F5344CB8AC3E}">
        <p14:creationId xmlns:p14="http://schemas.microsoft.com/office/powerpoint/2010/main" val="2731132387"/>
      </p:ext>
    </p:extLst>
  </p:cSld>
  <p:clrMapOvr>
    <a:masterClrMapping/>
  </p:clrMapOvr>
  <p:transition spd="med">
    <p:pull/>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学习目标</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955" y="1187450"/>
            <a:ext cx="10861675" cy="5478780"/>
          </a:xfrm>
        </p:spPr>
        <p:txBody>
          <a:bodyPr>
            <a:normAutofit fontScale="90000" lnSpcReduction="20000"/>
          </a:bodyPr>
          <a:lstStyle/>
          <a:p>
            <a:pPr marL="285750" indent="-285750" fontAlgn="auto">
              <a:lnSpc>
                <a:spcPct val="150000"/>
              </a:lnSpc>
            </a:pPr>
            <a:r>
              <a:rPr sz="2000" dirty="0"/>
              <a:t></a:t>
            </a:r>
            <a:r>
              <a:rPr sz="2700" b="1" dirty="0">
                <a:solidFill>
                  <a:srgbClr val="FF0000"/>
                </a:solidFill>
              </a:rPr>
              <a:t>专业能力</a:t>
            </a:r>
          </a:p>
          <a:p>
            <a:pPr marL="0" indent="457200" fontAlgn="auto">
              <a:lnSpc>
                <a:spcPct val="100000"/>
              </a:lnSpc>
              <a:buNone/>
            </a:pPr>
            <a:r>
              <a:rPr sz="2000" dirty="0"/>
              <a:t>1.掌握SELECT语句基本语法</a:t>
            </a:r>
          </a:p>
          <a:p>
            <a:pPr marL="0" indent="457200" fontAlgn="auto">
              <a:lnSpc>
                <a:spcPct val="100000"/>
              </a:lnSpc>
              <a:buNone/>
            </a:pPr>
            <a:r>
              <a:rPr sz="2000" dirty="0"/>
              <a:t>2.掌握SELECT语句进行单表查询方法</a:t>
            </a:r>
          </a:p>
          <a:p>
            <a:pPr marL="0" indent="457200" fontAlgn="auto">
              <a:lnSpc>
                <a:spcPct val="100000"/>
              </a:lnSpc>
              <a:buNone/>
            </a:pPr>
            <a:r>
              <a:rPr sz="2000" dirty="0"/>
              <a:t>3.掌握查询分组数据的方法</a:t>
            </a:r>
          </a:p>
          <a:p>
            <a:pPr marL="0" indent="457200" fontAlgn="auto">
              <a:lnSpc>
                <a:spcPct val="100000"/>
              </a:lnSpc>
              <a:buNone/>
            </a:pPr>
            <a:r>
              <a:rPr lang="en-US" sz="2000" dirty="0"/>
              <a:t>4.</a:t>
            </a:r>
            <a:r>
              <a:rPr sz="2000" dirty="0"/>
              <a:t>掌握排序、Limit的方法</a:t>
            </a:r>
          </a:p>
          <a:p>
            <a:pPr marL="285750" indent="-285750" fontAlgn="auto">
              <a:lnSpc>
                <a:spcPct val="150000"/>
              </a:lnSpc>
            </a:pPr>
            <a:r>
              <a:rPr sz="2000" dirty="0"/>
              <a:t></a:t>
            </a:r>
            <a:r>
              <a:rPr sz="2700" b="1" dirty="0">
                <a:solidFill>
                  <a:srgbClr val="FF0000"/>
                </a:solidFill>
              </a:rPr>
              <a:t>方法能力</a:t>
            </a:r>
          </a:p>
          <a:p>
            <a:pPr marL="0" indent="457200" fontAlgn="auto">
              <a:lnSpc>
                <a:spcPct val="100000"/>
              </a:lnSpc>
              <a:buNone/>
            </a:pPr>
            <a:r>
              <a:rPr sz="2000" dirty="0"/>
              <a:t>1.通过数据查询学习，具有对数据统计汇总的能力；</a:t>
            </a:r>
          </a:p>
          <a:p>
            <a:pPr marL="0" indent="457200" fontAlgn="auto">
              <a:lnSpc>
                <a:spcPct val="100000"/>
              </a:lnSpc>
              <a:buNone/>
            </a:pPr>
            <a:r>
              <a:rPr sz="2000" dirty="0"/>
              <a:t>2.通过对数据的运用，提升数据分析的能力；</a:t>
            </a:r>
          </a:p>
          <a:p>
            <a:pPr marL="0" indent="457200" fontAlgn="auto">
              <a:lnSpc>
                <a:spcPct val="100000"/>
              </a:lnSpc>
              <a:buNone/>
            </a:pPr>
            <a:r>
              <a:rPr sz="2000" dirty="0"/>
              <a:t>3.通过完成学习任务，提高解决实际问题的能力。</a:t>
            </a:r>
          </a:p>
          <a:p>
            <a:pPr marL="285750" indent="-285750" fontAlgn="auto">
              <a:lnSpc>
                <a:spcPct val="150000"/>
              </a:lnSpc>
            </a:pPr>
            <a:r>
              <a:rPr sz="2000" dirty="0"/>
              <a:t></a:t>
            </a:r>
            <a:r>
              <a:rPr sz="2600" b="1" dirty="0">
                <a:solidFill>
                  <a:srgbClr val="FF0000"/>
                </a:solidFill>
              </a:rPr>
              <a:t>社会能力</a:t>
            </a:r>
          </a:p>
          <a:p>
            <a:pPr marL="0" indent="457200" fontAlgn="auto">
              <a:lnSpc>
                <a:spcPct val="100000"/>
              </a:lnSpc>
              <a:buNone/>
            </a:pPr>
            <a:r>
              <a:rPr sz="2000" dirty="0"/>
              <a:t>1.树立数据安全管理意识；</a:t>
            </a:r>
          </a:p>
          <a:p>
            <a:pPr marL="0" indent="457200" fontAlgn="auto">
              <a:lnSpc>
                <a:spcPct val="100000"/>
              </a:lnSpc>
              <a:buNone/>
            </a:pPr>
            <a:r>
              <a:rPr sz="2000" dirty="0"/>
              <a:t>2.培养学生逻辑思维能力和分析问题、解决问题的能力；</a:t>
            </a:r>
          </a:p>
          <a:p>
            <a:pPr marL="0" indent="457200" fontAlgn="auto">
              <a:lnSpc>
                <a:spcPct val="100000"/>
              </a:lnSpc>
              <a:buNone/>
            </a:pPr>
            <a:r>
              <a:rPr lang="en-US" sz="2000" dirty="0"/>
              <a:t>3.</a:t>
            </a:r>
            <a:r>
              <a:rPr sz="2000" dirty="0"/>
              <a:t>培养严谨的工作作风，增强信息安全意识和危机意识。</a:t>
            </a: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11014075" cy="454025"/>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四</a:t>
            </a:r>
            <a:r>
              <a:rPr lang="zh-CN" altLang="zh-CN" sz="311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范围比较（</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Between</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In</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3200" b="1" dirty="0"/>
              <a:t>Between </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187548"/>
            <a:ext cx="7981363" cy="7524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数据表中</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2002</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年出生学生的姓名、性别、出生日期、家庭住址。</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331971685"/>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394585"/>
            <a:ext cx="10642600" cy="830997"/>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Sname,Sex,Birth,Address</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From Student where Birth Between '2002-1-1' and </a:t>
            </a:r>
            <a:r>
              <a:rPr 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'2002-12-31</a:t>
            </a:r>
            <a:r>
              <a:rPr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6" name="图片 15"/>
          <p:cNvPicPr/>
          <p:nvPr/>
        </p:nvPicPr>
        <p:blipFill>
          <a:blip r:embed="rId5">
            <a:extLst>
              <a:ext uri="{28A0092B-C50C-407E-A947-70E740481C1C}">
                <a14:useLocalDpi xmlns:a14="http://schemas.microsoft.com/office/drawing/2010/main" val="0"/>
              </a:ext>
            </a:extLst>
          </a:blip>
          <a:stretch>
            <a:fillRect/>
          </a:stretch>
        </p:blipFill>
        <p:spPr>
          <a:xfrm>
            <a:off x="670901" y="3404332"/>
            <a:ext cx="9542774" cy="2082067"/>
          </a:xfrm>
          <a:prstGeom prst="rect">
            <a:avLst/>
          </a:prstGeom>
        </p:spPr>
      </p:pic>
    </p:spTree>
    <p:extLst>
      <p:ext uri="{BB962C8B-B14F-4D97-AF65-F5344CB8AC3E}">
        <p14:creationId xmlns:p14="http://schemas.microsoft.com/office/powerpoint/2010/main" val="910780840"/>
      </p:ext>
    </p:extLst>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39" y="377190"/>
            <a:ext cx="8214121" cy="454025"/>
          </a:xfrm>
        </p:spPr>
        <p:txBody>
          <a:bodyPr>
            <a:normAutofit fontScale="90000"/>
          </a:bodyPr>
          <a:lstStyle/>
          <a:p>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四</a:t>
            </a:r>
            <a:r>
              <a:rPr lang="zh-CN" altLang="zh-CN" sz="311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范围比较（</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Between</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In</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——2.In</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00" name="文本框 99"/>
          <p:cNvSpPr txBox="1"/>
          <p:nvPr/>
        </p:nvSpPr>
        <p:spPr>
          <a:xfrm>
            <a:off x="659765" y="1467485"/>
            <a:ext cx="10525760" cy="1180824"/>
          </a:xfrm>
          <a:prstGeom prst="rect">
            <a:avLst/>
          </a:prstGeom>
          <a:noFill/>
          <a:ln w="9525">
            <a:noFill/>
          </a:ln>
        </p:spPr>
        <p:txBody>
          <a:bodyPr wrap="square">
            <a:noAutofit/>
          </a:bodyPr>
          <a:lstStyle/>
          <a:p>
            <a:pPr indent="266700"/>
            <a:r>
              <a:rPr lang="en-US" altLang="zh-CN" dirty="0">
                <a:latin typeface="+mn-ea"/>
                <a:cs typeface="+mn-ea"/>
              </a:rPr>
              <a:t>In</a:t>
            </a:r>
            <a:r>
              <a:rPr lang="zh-CN" altLang="en-US" dirty="0">
                <a:latin typeface="+mn-ea"/>
                <a:cs typeface="+mn-ea"/>
              </a:rPr>
              <a:t>关键字可以方便地限制检查数据的范围。使用</a:t>
            </a:r>
            <a:r>
              <a:rPr lang="en-US" altLang="zh-CN" dirty="0">
                <a:latin typeface="+mn-ea"/>
                <a:cs typeface="+mn-ea"/>
              </a:rPr>
              <a:t>IN</a:t>
            </a:r>
            <a:r>
              <a:rPr lang="zh-CN" altLang="en-US" dirty="0">
                <a:latin typeface="+mn-ea"/>
                <a:cs typeface="+mn-ea"/>
              </a:rPr>
              <a:t>关键字可以指定一个值表，值表中列出所有可能的值，当与值表中的任一个匹配时，即返回</a:t>
            </a:r>
            <a:r>
              <a:rPr lang="en-US" altLang="zh-CN" dirty="0">
                <a:latin typeface="+mn-ea"/>
                <a:cs typeface="+mn-ea"/>
              </a:rPr>
              <a:t>TRUE</a:t>
            </a:r>
            <a:r>
              <a:rPr lang="zh-CN" altLang="en-US" dirty="0">
                <a:latin typeface="+mn-ea"/>
                <a:cs typeface="+mn-ea"/>
              </a:rPr>
              <a:t>，否则返回</a:t>
            </a:r>
            <a:r>
              <a:rPr lang="en-US" altLang="zh-CN" dirty="0">
                <a:latin typeface="+mn-ea"/>
                <a:cs typeface="+mn-ea"/>
              </a:rPr>
              <a:t>FALSE</a:t>
            </a:r>
            <a:r>
              <a:rPr lang="zh-CN" altLang="en-US" dirty="0">
                <a:latin typeface="+mn-ea"/>
                <a:cs typeface="+mn-ea"/>
              </a:rPr>
              <a:t>。使用</a:t>
            </a:r>
            <a:r>
              <a:rPr lang="en-US" altLang="zh-CN" dirty="0">
                <a:latin typeface="+mn-ea"/>
                <a:cs typeface="+mn-ea"/>
              </a:rPr>
              <a:t>NOT</a:t>
            </a:r>
            <a:r>
              <a:rPr lang="zh-CN" altLang="en-US" dirty="0">
                <a:latin typeface="+mn-ea"/>
                <a:cs typeface="+mn-ea"/>
              </a:rPr>
              <a:t>时，返回值刚好相反。</a:t>
            </a:r>
          </a:p>
        </p:txBody>
      </p:sp>
      <p:grpSp>
        <p:nvGrpSpPr>
          <p:cNvPr id="8" name="组合 7"/>
          <p:cNvGrpSpPr/>
          <p:nvPr/>
        </p:nvGrpSpPr>
        <p:grpSpPr>
          <a:xfrm>
            <a:off x="961845" y="2561345"/>
            <a:ext cx="8449574" cy="966859"/>
            <a:chOff x="0" y="-50172"/>
            <a:chExt cx="5248275" cy="104924"/>
          </a:xfrm>
        </p:grpSpPr>
        <p:sp>
          <p:nvSpPr>
            <p:cNvPr id="9" name="文本框 2"/>
            <p:cNvSpPr txBox="1">
              <a:spLocks noChangeArrowheads="1"/>
            </p:cNvSpPr>
            <p:nvPr/>
          </p:nvSpPr>
          <p:spPr bwMode="auto">
            <a:xfrm>
              <a:off x="0" y="-6172"/>
              <a:ext cx="5248275" cy="60924"/>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nSpc>
                  <a:spcPts val="1600"/>
                </a:lnSpc>
                <a:spcAft>
                  <a:spcPts val="0"/>
                </a:spcAft>
              </a:pPr>
              <a:r>
                <a:rPr lang="zh-CN" sz="1600" kern="1200" dirty="0" smtClean="0">
                  <a:solidFill>
                    <a:srgbClr val="0D0D0D"/>
                  </a:solidFill>
                  <a:effectLst/>
                  <a:latin typeface="Arial" panose="020B0604020202020204" pitchFamily="34" charset="0"/>
                  <a:ea typeface="微软雅黑" panose="020B0503020204020204" pitchFamily="34" charset="-122"/>
                  <a:cs typeface="+mn-cs"/>
                </a:rPr>
                <a:t>表达式 </a:t>
              </a:r>
              <a:r>
                <a:rPr lang="en-US" sz="1600" kern="1200" dirty="0" smtClean="0">
                  <a:solidFill>
                    <a:srgbClr val="FF0D0D"/>
                  </a:solidFill>
                  <a:effectLst/>
                  <a:latin typeface="Arial" panose="020B0604020202020204" pitchFamily="34" charset="0"/>
                  <a:ea typeface="微软雅黑" panose="020B0503020204020204" pitchFamily="34" charset="-122"/>
                  <a:cs typeface="+mn-cs"/>
                </a:rPr>
                <a:t> [ Not]  I</a:t>
              </a:r>
              <a:r>
                <a:rPr lang="en-US" altLang="zh-CN" sz="1600" kern="1200" dirty="0" smtClean="0">
                  <a:solidFill>
                    <a:srgbClr val="FF0D0D"/>
                  </a:solidFill>
                  <a:effectLst/>
                  <a:latin typeface="Arial" panose="020B0604020202020204" pitchFamily="34" charset="0"/>
                  <a:ea typeface="微软雅黑" panose="020B0503020204020204" pitchFamily="34" charset="-122"/>
                  <a:cs typeface="+mn-cs"/>
                </a:rPr>
                <a:t>n</a:t>
              </a:r>
              <a:r>
                <a:rPr lang="en-US" sz="1600" kern="1200" dirty="0" smtClean="0">
                  <a:solidFill>
                    <a:srgbClr val="0D0D0D"/>
                  </a:solidFill>
                  <a:effectLst/>
                  <a:latin typeface="Arial" panose="020B0604020202020204" pitchFamily="34" charset="0"/>
                  <a:ea typeface="微软雅黑" panose="020B0503020204020204" pitchFamily="34" charset="-122"/>
                  <a:cs typeface="+mn-cs"/>
                </a:rPr>
                <a:t>  </a:t>
              </a:r>
              <a:r>
                <a:rPr lang="en-US" altLang="zh-CN" sz="1600" dirty="0">
                  <a:solidFill>
                    <a:srgbClr val="0D0D0D"/>
                  </a:solidFill>
                  <a:latin typeface="Arial" panose="020B0604020202020204" pitchFamily="34" charset="0"/>
                  <a:ea typeface="微软雅黑" panose="020B0503020204020204" pitchFamily="34" charset="-122"/>
                </a:rPr>
                <a:t>(</a:t>
              </a:r>
              <a:r>
                <a:rPr lang="zh-CN" altLang="en-US" sz="1600" dirty="0">
                  <a:solidFill>
                    <a:srgbClr val="0D0D0D"/>
                  </a:solidFill>
                  <a:latin typeface="Arial" panose="020B0604020202020204" pitchFamily="34" charset="0"/>
                  <a:ea typeface="微软雅黑" panose="020B0503020204020204" pitchFamily="34" charset="-122"/>
                </a:rPr>
                <a:t>表达式</a:t>
              </a:r>
              <a:r>
                <a:rPr lang="en-US" altLang="zh-CN" sz="1600" dirty="0">
                  <a:solidFill>
                    <a:srgbClr val="0D0D0D"/>
                  </a:solidFill>
                  <a:latin typeface="Arial" panose="020B0604020202020204" pitchFamily="34" charset="0"/>
                  <a:ea typeface="微软雅黑" panose="020B0503020204020204" pitchFamily="34" charset="-122"/>
                </a:rPr>
                <a:t>1 [,…n])</a:t>
              </a:r>
              <a:endParaRPr lang="zh-CN" sz="1600" kern="1200" dirty="0">
                <a:solidFill>
                  <a:srgbClr val="0D0D0D"/>
                </a:solidFill>
                <a:effectLst/>
                <a:latin typeface="Arial" panose="020B0604020202020204" pitchFamily="34" charset="0"/>
                <a:ea typeface="微软雅黑" panose="020B0503020204020204" pitchFamily="34" charset="-122"/>
                <a:cs typeface="+mn-cs"/>
              </a:endParaRPr>
            </a:p>
          </p:txBody>
        </p:sp>
        <p:sp>
          <p:nvSpPr>
            <p:cNvPr id="10" name="文本框 1009"/>
            <p:cNvSpPr txBox="1"/>
            <p:nvPr/>
          </p:nvSpPr>
          <p:spPr>
            <a:xfrm>
              <a:off x="0" y="-50172"/>
              <a:ext cx="5248275" cy="47385"/>
            </a:xfrm>
            <a:prstGeom prst="rect">
              <a:avLst/>
            </a:prstGeom>
            <a:noFill/>
            <a:ln>
              <a:noFill/>
            </a:ln>
          </p:spPr>
          <p:txBody>
            <a:bodyPr rot="0" spcFirstLastPara="0" vert="horz" wrap="square" lIns="0" tIns="0" rIns="0" bIns="0" numCol="1" spcCol="0" rtlCol="0" fromWordArt="0" anchor="t" anchorCtr="0" forceAA="0" compatLnSpc="1">
              <a:noAutofit/>
            </a:bodyPr>
            <a:lstStyle/>
            <a:p>
              <a:pPr algn="just">
                <a:spcAft>
                  <a:spcPts val="0"/>
                </a:spcAft>
              </a:pPr>
              <a:r>
                <a:rPr lang="zh-CN" kern="100">
                  <a:effectLst/>
                  <a:latin typeface="等线 Light" panose="02010600030101010101" pitchFamily="2" charset="-122"/>
                  <a:ea typeface="黑体" panose="02010609060101010101" pitchFamily="49" charset="-122"/>
                  <a:cs typeface="Times New Roman" panose="02020603050405020304" pitchFamily="18" charset="0"/>
                </a:rPr>
                <a:t>语法格式</a:t>
              </a:r>
              <a:r>
                <a:rPr lang="zh-CN" kern="100">
                  <a:effectLst/>
                  <a:latin typeface="等线 Light" panose="02010600030101010101" pitchFamily="2" charset="-122"/>
                  <a:ea typeface="等线 Light" panose="02010600030101010101" pitchFamily="2" charset="-122"/>
                  <a:cs typeface="Times New Roman" panose="02020603050405020304" pitchFamily="18" charset="0"/>
                </a:rPr>
                <a:t> </a:t>
              </a:r>
              <a:r>
                <a:rPr lang="zh-CN" kern="100">
                  <a:effectLst/>
                  <a:latin typeface="等线 Light" panose="02010600030101010101" pitchFamily="2" charset="-122"/>
                  <a:ea typeface="黑体" panose="02010609060101010101" pitchFamily="49" charset="-122"/>
                  <a:cs typeface="Times New Roman" panose="02020603050405020304" pitchFamily="18" charset="0"/>
                </a:rPr>
                <a:t>：</a:t>
              </a:r>
              <a:endParaRPr lang="zh-CN" sz="1200" kern="100">
                <a:effectLst/>
                <a:latin typeface="等线 Light" panose="02010600030101010101" pitchFamily="2" charset="-122"/>
                <a:ea typeface="等线 Light" panose="02010600030101010101" pitchFamily="2" charset="-122"/>
                <a:cs typeface="Times New Roman" panose="02020603050405020304" pitchFamily="18" charset="0"/>
              </a:endParaRPr>
            </a:p>
          </p:txBody>
        </p:sp>
      </p:grpSp>
    </p:spTree>
    <p:extLst>
      <p:ext uri="{BB962C8B-B14F-4D97-AF65-F5344CB8AC3E}">
        <p14:creationId xmlns:p14="http://schemas.microsoft.com/office/powerpoint/2010/main" val="809306532"/>
      </p:ext>
    </p:extLst>
  </p:cSld>
  <p:clrMapOvr>
    <a:masterClrMapping/>
  </p:clrMapOvr>
  <p:transition spd="med">
    <p:pull/>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11014075" cy="454025"/>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四</a:t>
            </a:r>
            <a:r>
              <a:rPr lang="zh-CN" altLang="zh-CN" sz="311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范围比较（</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Between</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In</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3110" b="1" dirty="0" smtClean="0">
                <a:latin typeface="微软雅黑" panose="020B0503020204020204" pitchFamily="34" charset="-122"/>
                <a:ea typeface="微软雅黑" panose="020B0503020204020204" pitchFamily="34" charset="-122"/>
                <a:cs typeface="微软雅黑" panose="020B0503020204020204" pitchFamily="34" charset="-122"/>
              </a:rPr>
              <a:t>——2.In</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187548"/>
            <a:ext cx="8481695" cy="7524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数据表中侗、苗、彝、藏四个民族的学生的姓名、民族、政治面貌、家庭地址，字段用中文</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表示。</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331971685"/>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4" y="2394585"/>
            <a:ext cx="11275959" cy="830997"/>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Sname</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as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姓名,Nationality</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as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民族,Politics</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as政治面貌</a:t>
            </a:r>
            <a:r>
              <a:rPr 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Address </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as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家庭住址</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From Student where Nationality in('</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侗','苗','彝','藏</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7" name="图片 16"/>
          <p:cNvPicPr/>
          <p:nvPr/>
        </p:nvPicPr>
        <p:blipFill>
          <a:blip r:embed="rId5"/>
          <a:stretch>
            <a:fillRect/>
          </a:stretch>
        </p:blipFill>
        <p:spPr>
          <a:xfrm>
            <a:off x="602614" y="3416301"/>
            <a:ext cx="10059635" cy="2182242"/>
          </a:xfrm>
          <a:prstGeom prst="rect">
            <a:avLst/>
          </a:prstGeom>
        </p:spPr>
      </p:pic>
    </p:spTree>
    <p:extLst>
      <p:ext uri="{BB962C8B-B14F-4D97-AF65-F5344CB8AC3E}">
        <p14:creationId xmlns:p14="http://schemas.microsoft.com/office/powerpoint/2010/main" val="3604821816"/>
      </p:ext>
    </p:extLst>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39" y="377190"/>
            <a:ext cx="8214121" cy="454025"/>
          </a:xfrm>
        </p:spPr>
        <p:txBody>
          <a:bodyPr>
            <a:normAutofit fontScale="90000"/>
          </a:bodyPr>
          <a:lstStyle/>
          <a:p>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五</a:t>
            </a:r>
            <a:r>
              <a:rPr lang="zh-CN" altLang="zh-CN" sz="311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空值比较</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00" name="文本框 99"/>
          <p:cNvSpPr txBox="1"/>
          <p:nvPr/>
        </p:nvSpPr>
        <p:spPr>
          <a:xfrm>
            <a:off x="659765" y="1467485"/>
            <a:ext cx="10525760" cy="1180824"/>
          </a:xfrm>
          <a:prstGeom prst="rect">
            <a:avLst/>
          </a:prstGeom>
          <a:noFill/>
          <a:ln w="9525">
            <a:noFill/>
          </a:ln>
        </p:spPr>
        <p:txBody>
          <a:bodyPr wrap="square">
            <a:noAutofit/>
          </a:bodyPr>
          <a:lstStyle/>
          <a:p>
            <a:pPr indent="266700"/>
            <a:r>
              <a:rPr lang="zh-CN" altLang="en-US" dirty="0">
                <a:latin typeface="+mn-ea"/>
                <a:cs typeface="+mn-ea"/>
              </a:rPr>
              <a:t>当需要判定一个表达式的值是否为空值时，使用 </a:t>
            </a:r>
            <a:r>
              <a:rPr lang="en-US" altLang="zh-CN" dirty="0">
                <a:latin typeface="+mn-ea"/>
                <a:cs typeface="+mn-ea"/>
              </a:rPr>
              <a:t>Is Null</a:t>
            </a:r>
            <a:r>
              <a:rPr lang="zh-CN" altLang="en-US" dirty="0">
                <a:latin typeface="+mn-ea"/>
                <a:cs typeface="+mn-ea"/>
              </a:rPr>
              <a:t>关键字。当不使用</a:t>
            </a:r>
            <a:r>
              <a:rPr lang="en-US" altLang="zh-CN" dirty="0">
                <a:latin typeface="+mn-ea"/>
                <a:cs typeface="+mn-ea"/>
              </a:rPr>
              <a:t>NOT</a:t>
            </a:r>
            <a:r>
              <a:rPr lang="zh-CN" altLang="en-US" dirty="0">
                <a:latin typeface="+mn-ea"/>
                <a:cs typeface="+mn-ea"/>
              </a:rPr>
              <a:t>时，若表达式</a:t>
            </a:r>
            <a:r>
              <a:rPr lang="en-US" altLang="zh-CN" dirty="0">
                <a:latin typeface="+mn-ea"/>
                <a:cs typeface="+mn-ea"/>
              </a:rPr>
              <a:t>expression</a:t>
            </a:r>
            <a:r>
              <a:rPr lang="zh-CN" altLang="en-US" dirty="0">
                <a:latin typeface="+mn-ea"/>
                <a:cs typeface="+mn-ea"/>
              </a:rPr>
              <a:t>的值为空值，返回</a:t>
            </a:r>
            <a:r>
              <a:rPr lang="en-US" altLang="zh-CN" dirty="0">
                <a:latin typeface="+mn-ea"/>
                <a:cs typeface="+mn-ea"/>
              </a:rPr>
              <a:t>TRUE</a:t>
            </a:r>
            <a:r>
              <a:rPr lang="zh-CN" altLang="en-US" dirty="0">
                <a:latin typeface="+mn-ea"/>
                <a:cs typeface="+mn-ea"/>
              </a:rPr>
              <a:t>，否则返回</a:t>
            </a:r>
            <a:r>
              <a:rPr lang="en-US" altLang="zh-CN" dirty="0">
                <a:latin typeface="+mn-ea"/>
                <a:cs typeface="+mn-ea"/>
              </a:rPr>
              <a:t>FALSE</a:t>
            </a:r>
            <a:r>
              <a:rPr lang="zh-CN" altLang="en-US" dirty="0" smtClean="0">
                <a:latin typeface="+mn-ea"/>
                <a:cs typeface="+mn-ea"/>
              </a:rPr>
              <a:t>；使用</a:t>
            </a:r>
            <a:r>
              <a:rPr lang="en-US" altLang="zh-CN" dirty="0">
                <a:latin typeface="+mn-ea"/>
                <a:cs typeface="+mn-ea"/>
              </a:rPr>
              <a:t>NOT</a:t>
            </a:r>
            <a:r>
              <a:rPr lang="zh-CN" altLang="en-US" dirty="0">
                <a:latin typeface="+mn-ea"/>
                <a:cs typeface="+mn-ea"/>
              </a:rPr>
              <a:t>时，返回值刚好相反。</a:t>
            </a:r>
          </a:p>
        </p:txBody>
      </p:sp>
      <p:grpSp>
        <p:nvGrpSpPr>
          <p:cNvPr id="8" name="组合 7"/>
          <p:cNvGrpSpPr/>
          <p:nvPr/>
        </p:nvGrpSpPr>
        <p:grpSpPr>
          <a:xfrm>
            <a:off x="961845" y="2561345"/>
            <a:ext cx="8449574" cy="966859"/>
            <a:chOff x="0" y="-50172"/>
            <a:chExt cx="5248275" cy="104924"/>
          </a:xfrm>
        </p:grpSpPr>
        <p:sp>
          <p:nvSpPr>
            <p:cNvPr id="9" name="文本框 2"/>
            <p:cNvSpPr txBox="1">
              <a:spLocks noChangeArrowheads="1"/>
            </p:cNvSpPr>
            <p:nvPr/>
          </p:nvSpPr>
          <p:spPr bwMode="auto">
            <a:xfrm>
              <a:off x="0" y="-6172"/>
              <a:ext cx="5248275" cy="60924"/>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nSpc>
                  <a:spcPts val="1600"/>
                </a:lnSpc>
                <a:spcAft>
                  <a:spcPts val="0"/>
                </a:spcAft>
              </a:pPr>
              <a:r>
                <a:rPr lang="zh-CN" sz="1600" kern="1200" dirty="0" smtClean="0">
                  <a:solidFill>
                    <a:srgbClr val="0D0D0D"/>
                  </a:solidFill>
                  <a:effectLst/>
                  <a:latin typeface="Arial" panose="020B0604020202020204" pitchFamily="34" charset="0"/>
                  <a:ea typeface="微软雅黑" panose="020B0503020204020204" pitchFamily="34" charset="-122"/>
                  <a:cs typeface="+mn-cs"/>
                </a:rPr>
                <a:t>表达式 </a:t>
              </a:r>
              <a:r>
                <a:rPr lang="en-US" sz="1600" kern="1200" dirty="0" smtClean="0">
                  <a:solidFill>
                    <a:srgbClr val="FF0D0D"/>
                  </a:solidFill>
                  <a:effectLst/>
                  <a:latin typeface="Arial" panose="020B0604020202020204" pitchFamily="34" charset="0"/>
                  <a:ea typeface="微软雅黑" panose="020B0503020204020204" pitchFamily="34" charset="-122"/>
                  <a:cs typeface="+mn-cs"/>
                </a:rPr>
                <a:t> </a:t>
              </a:r>
              <a:r>
                <a:rPr lang="en-US" altLang="zh-CN" sz="1600" kern="1200" dirty="0" smtClean="0">
                  <a:solidFill>
                    <a:srgbClr val="FF0D0D"/>
                  </a:solidFill>
                  <a:effectLst/>
                  <a:latin typeface="Arial" panose="020B0604020202020204" pitchFamily="34" charset="0"/>
                  <a:ea typeface="微软雅黑" panose="020B0503020204020204" pitchFamily="34" charset="-122"/>
                  <a:cs typeface="+mn-cs"/>
                </a:rPr>
                <a:t>IS </a:t>
              </a:r>
              <a:r>
                <a:rPr lang="en-US" sz="1600" kern="1200" dirty="0" smtClean="0">
                  <a:solidFill>
                    <a:srgbClr val="FF0D0D"/>
                  </a:solidFill>
                  <a:effectLst/>
                  <a:latin typeface="Arial" panose="020B0604020202020204" pitchFamily="34" charset="0"/>
                  <a:ea typeface="微软雅黑" panose="020B0503020204020204" pitchFamily="34" charset="-122"/>
                  <a:cs typeface="+mn-cs"/>
                </a:rPr>
                <a:t>[NOT]  NULL</a:t>
              </a:r>
              <a:endParaRPr lang="zh-CN" sz="1600" kern="1200" dirty="0">
                <a:solidFill>
                  <a:srgbClr val="0D0D0D"/>
                </a:solidFill>
                <a:effectLst/>
                <a:latin typeface="Arial" panose="020B0604020202020204" pitchFamily="34" charset="0"/>
                <a:ea typeface="微软雅黑" panose="020B0503020204020204" pitchFamily="34" charset="-122"/>
                <a:cs typeface="+mn-cs"/>
              </a:endParaRPr>
            </a:p>
          </p:txBody>
        </p:sp>
        <p:sp>
          <p:nvSpPr>
            <p:cNvPr id="10" name="文本框 1009"/>
            <p:cNvSpPr txBox="1"/>
            <p:nvPr/>
          </p:nvSpPr>
          <p:spPr>
            <a:xfrm>
              <a:off x="0" y="-50172"/>
              <a:ext cx="5248275" cy="47385"/>
            </a:xfrm>
            <a:prstGeom prst="rect">
              <a:avLst/>
            </a:prstGeom>
            <a:noFill/>
            <a:ln>
              <a:noFill/>
            </a:ln>
          </p:spPr>
          <p:txBody>
            <a:bodyPr rot="0" spcFirstLastPara="0" vert="horz" wrap="square" lIns="0" tIns="0" rIns="0" bIns="0" numCol="1" spcCol="0" rtlCol="0" fromWordArt="0" anchor="t" anchorCtr="0" forceAA="0" compatLnSpc="1">
              <a:noAutofit/>
            </a:bodyPr>
            <a:lstStyle/>
            <a:p>
              <a:pPr algn="just">
                <a:spcAft>
                  <a:spcPts val="0"/>
                </a:spcAft>
              </a:pPr>
              <a:r>
                <a:rPr lang="zh-CN" kern="100">
                  <a:effectLst/>
                  <a:latin typeface="等线 Light" panose="02010600030101010101" pitchFamily="2" charset="-122"/>
                  <a:ea typeface="黑体" panose="02010609060101010101" pitchFamily="49" charset="-122"/>
                  <a:cs typeface="Times New Roman" panose="02020603050405020304" pitchFamily="18" charset="0"/>
                </a:rPr>
                <a:t>语法格式</a:t>
              </a:r>
              <a:r>
                <a:rPr lang="zh-CN" kern="100">
                  <a:effectLst/>
                  <a:latin typeface="等线 Light" panose="02010600030101010101" pitchFamily="2" charset="-122"/>
                  <a:ea typeface="等线 Light" panose="02010600030101010101" pitchFamily="2" charset="-122"/>
                  <a:cs typeface="Times New Roman" panose="02020603050405020304" pitchFamily="18" charset="0"/>
                </a:rPr>
                <a:t> </a:t>
              </a:r>
              <a:r>
                <a:rPr lang="zh-CN" kern="100">
                  <a:effectLst/>
                  <a:latin typeface="等线 Light" panose="02010600030101010101" pitchFamily="2" charset="-122"/>
                  <a:ea typeface="黑体" panose="02010609060101010101" pitchFamily="49" charset="-122"/>
                  <a:cs typeface="Times New Roman" panose="02020603050405020304" pitchFamily="18" charset="0"/>
                </a:rPr>
                <a:t>：</a:t>
              </a:r>
              <a:endParaRPr lang="zh-CN" sz="1200" kern="100">
                <a:effectLst/>
                <a:latin typeface="等线 Light" panose="02010600030101010101" pitchFamily="2" charset="-122"/>
                <a:ea typeface="等线 Light" panose="02010600030101010101" pitchFamily="2" charset="-122"/>
                <a:cs typeface="Times New Roman" panose="02020603050405020304" pitchFamily="18" charset="0"/>
              </a:endParaRPr>
            </a:p>
          </p:txBody>
        </p:sp>
      </p:grpSp>
    </p:spTree>
    <p:extLst>
      <p:ext uri="{BB962C8B-B14F-4D97-AF65-F5344CB8AC3E}">
        <p14:creationId xmlns:p14="http://schemas.microsoft.com/office/powerpoint/2010/main" val="2904723623"/>
      </p:ext>
    </p:extLst>
  </p:cSld>
  <p:clrMapOvr>
    <a:masterClrMapping/>
  </p:clrMapOvr>
  <p:transition spd="med">
    <p:pull/>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11014075" cy="454025"/>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五</a:t>
            </a:r>
            <a:r>
              <a:rPr lang="zh-CN" altLang="zh-CN" sz="311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空值比较</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187548"/>
            <a:ext cx="8481695" cy="7524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Class”</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数据表中入学年份为空值的数据</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331971685"/>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4" y="2394585"/>
            <a:ext cx="11275959" cy="461665"/>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 from class where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enteryear</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is null;</a:t>
            </a:r>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6" name="图片 15"/>
          <p:cNvPicPr/>
          <p:nvPr/>
        </p:nvPicPr>
        <p:blipFill>
          <a:blip r:embed="rId5">
            <a:extLst>
              <a:ext uri="{28A0092B-C50C-407E-A947-70E740481C1C}">
                <a14:useLocalDpi xmlns:a14="http://schemas.microsoft.com/office/drawing/2010/main" val="0"/>
              </a:ext>
            </a:extLst>
          </a:blip>
          <a:srcRect/>
          <a:stretch>
            <a:fillRect/>
          </a:stretch>
        </p:blipFill>
        <p:spPr>
          <a:xfrm>
            <a:off x="602614" y="3436620"/>
            <a:ext cx="7299182" cy="3045758"/>
          </a:xfrm>
          <a:prstGeom prst="rect">
            <a:avLst/>
          </a:prstGeom>
          <a:noFill/>
          <a:ln>
            <a:noFill/>
          </a:ln>
        </p:spPr>
      </p:pic>
    </p:spTree>
    <p:extLst>
      <p:ext uri="{BB962C8B-B14F-4D97-AF65-F5344CB8AC3E}">
        <p14:creationId xmlns:p14="http://schemas.microsoft.com/office/powerpoint/2010/main" val="1371741689"/>
      </p:ext>
    </p:extLst>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31850" y="1709738"/>
            <a:ext cx="10842914" cy="1719262"/>
          </a:xfrm>
        </p:spPr>
        <p:txBody>
          <a:bodyPr>
            <a:normAutofit/>
          </a:bodyPr>
          <a:lstStyle/>
          <a:p>
            <a:pPr>
              <a:lnSpc>
                <a:spcPct val="100000"/>
              </a:lnSpc>
            </a:pPr>
            <a:r>
              <a:rPr lang="zh-CN" altLang="en-US" sz="4800" dirty="0">
                <a:latin typeface="微软雅黑" panose="020B0503020204020204" pitchFamily="34" charset="-122"/>
                <a:ea typeface="微软雅黑" panose="020B0503020204020204" pitchFamily="34" charset="-122"/>
              </a:rPr>
              <a:t>任务</a:t>
            </a:r>
            <a:r>
              <a:rPr lang="en-US" altLang="zh-CN" sz="4800" dirty="0" smtClean="0">
                <a:latin typeface="微软雅黑" panose="020B0503020204020204" pitchFamily="34" charset="-122"/>
                <a:ea typeface="微软雅黑" panose="020B0503020204020204" pitchFamily="34" charset="-122"/>
              </a:rPr>
              <a:t>2-3</a:t>
            </a:r>
            <a:r>
              <a:rPr lang="zh-CN" altLang="en-US" sz="4800" dirty="0" smtClean="0">
                <a:latin typeface="微软雅黑" panose="020B0503020204020204" pitchFamily="34" charset="-122"/>
                <a:ea typeface="微软雅黑" panose="020B0503020204020204" pitchFamily="34" charset="-122"/>
              </a:rPr>
              <a:t>：</a:t>
            </a:r>
            <a:r>
              <a:rPr lang="en-US" altLang="zh-CN" sz="4800" dirty="0">
                <a:latin typeface="微软雅黑" panose="020B0503020204020204" pitchFamily="34" charset="-122"/>
                <a:ea typeface="微软雅黑" panose="020B0503020204020204" pitchFamily="34" charset="-122"/>
              </a:rPr>
              <a:t>Group </a:t>
            </a:r>
            <a:r>
              <a:rPr lang="en-US" altLang="zh-CN" sz="4800" dirty="0" err="1" smtClean="0">
                <a:latin typeface="微软雅黑" panose="020B0503020204020204" pitchFamily="34" charset="-122"/>
                <a:ea typeface="微软雅黑" panose="020B0503020204020204" pitchFamily="34" charset="-122"/>
              </a:rPr>
              <a:t>By</a:t>
            </a:r>
            <a:r>
              <a:rPr sz="4800" dirty="0" err="1" smtClean="0">
                <a:latin typeface="微软雅黑" panose="020B0503020204020204" pitchFamily="34" charset="-122"/>
                <a:ea typeface="微软雅黑" panose="020B0503020204020204" pitchFamily="34" charset="-122"/>
              </a:rPr>
              <a:t>子句</a:t>
            </a:r>
            <a:endParaRPr sz="4800" dirty="0">
              <a:latin typeface="微软雅黑" panose="020B0503020204020204" pitchFamily="34" charset="-122"/>
              <a:ea typeface="微软雅黑" panose="020B0503020204020204" pitchFamily="34" charset="-122"/>
            </a:endParaRPr>
          </a:p>
        </p:txBody>
      </p:sp>
      <p:sp>
        <p:nvSpPr>
          <p:cNvPr id="9" name="内容占位符 8"/>
          <p:cNvSpPr>
            <a:spLocks noGrp="1"/>
          </p:cNvSpPr>
          <p:nvPr>
            <p:ph type="body" idx="1"/>
          </p:nvPr>
        </p:nvSpPr>
        <p:spPr>
          <a:xfrm>
            <a:off x="831850" y="3527281"/>
            <a:ext cx="10515600" cy="2226974"/>
          </a:xfrm>
        </p:spPr>
        <p:txBody>
          <a:bodyPr>
            <a:normAutofit/>
          </a:bodyPr>
          <a:lstStyle/>
          <a:p>
            <a:pPr indent="504190">
              <a:lnSpc>
                <a:spcPct val="160000"/>
              </a:lnSpc>
              <a:spcAft>
                <a:spcPts val="600"/>
              </a:spcAft>
            </a:pPr>
            <a:r>
              <a:rPr lang="zh-CN" altLang="en-US" sz="2000" dirty="0">
                <a:latin typeface="+mn-ea"/>
              </a:rPr>
              <a:t>分析学生的个人信息时，很多时候需要对信息进行分组统计，可将 </a:t>
            </a:r>
            <a:r>
              <a:rPr lang="en-US" altLang="zh-CN" sz="2000" dirty="0">
                <a:latin typeface="+mn-ea"/>
              </a:rPr>
              <a:t>GROUP BY </a:t>
            </a:r>
            <a:r>
              <a:rPr lang="zh-CN" altLang="en-US" sz="2000" dirty="0">
                <a:latin typeface="+mn-ea"/>
              </a:rPr>
              <a:t>子句添加到 </a:t>
            </a:r>
            <a:r>
              <a:rPr lang="en-US" altLang="zh-CN" sz="2000" dirty="0">
                <a:latin typeface="+mn-ea"/>
              </a:rPr>
              <a:t>SELECT </a:t>
            </a:r>
            <a:r>
              <a:rPr lang="zh-CN" altLang="en-US" sz="2000" dirty="0">
                <a:latin typeface="+mn-ea"/>
              </a:rPr>
              <a:t>语句中对数据进行分组查询。</a:t>
            </a:r>
            <a:endParaRPr sz="2000" dirty="0">
              <a:latin typeface="+mn-ea"/>
            </a:endParaRPr>
          </a:p>
        </p:txBody>
      </p:sp>
    </p:spTree>
    <p:extLst>
      <p:ext uri="{BB962C8B-B14F-4D97-AF65-F5344CB8AC3E}">
        <p14:creationId xmlns:p14="http://schemas.microsoft.com/office/powerpoint/2010/main" val="34776484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任务分析</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lang="en-US" altLang="zh-CN" sz="2000" dirty="0"/>
              <a:t>GROUP BY </a:t>
            </a:r>
            <a:r>
              <a:rPr lang="zh-CN" altLang="en-US" sz="2000" dirty="0"/>
              <a:t>子句用来根据指定的字段对结果集（选取的数据）进行</a:t>
            </a:r>
            <a:r>
              <a:rPr lang="zh-CN" altLang="en-US" sz="2000" b="1" dirty="0">
                <a:solidFill>
                  <a:srgbClr val="FF0000"/>
                </a:solidFill>
              </a:rPr>
              <a:t>分组</a:t>
            </a:r>
            <a:r>
              <a:rPr lang="zh-CN" altLang="en-US" sz="2000" dirty="0"/>
              <a:t>，如果某些记录的指定字段具有相同的值，那么它们将被合并为一条数据。</a:t>
            </a:r>
            <a:r>
              <a:rPr lang="en-US" altLang="zh-CN" sz="2000" dirty="0">
                <a:solidFill>
                  <a:srgbClr val="FF0000"/>
                </a:solidFill>
              </a:rPr>
              <a:t>GROUP BY</a:t>
            </a:r>
            <a:r>
              <a:rPr lang="zh-CN" altLang="en-US" sz="2000" dirty="0">
                <a:solidFill>
                  <a:srgbClr val="FF0000"/>
                </a:solidFill>
              </a:rPr>
              <a:t>通常与聚合函数一起用于统计</a:t>
            </a:r>
            <a:r>
              <a:rPr lang="zh-CN" altLang="en-US" sz="2000" dirty="0" smtClean="0">
                <a:solidFill>
                  <a:srgbClr val="FF0000"/>
                </a:solidFill>
              </a:rPr>
              <a:t>数据</a:t>
            </a:r>
            <a:r>
              <a:rPr sz="2000" dirty="0" smtClean="0"/>
              <a:t>。</a:t>
            </a:r>
            <a:endParaRPr sz="2000" dirty="0"/>
          </a:p>
        </p:txBody>
      </p:sp>
    </p:spTree>
    <p:extLst>
      <p:ext uri="{BB962C8B-B14F-4D97-AF65-F5344CB8AC3E}">
        <p14:creationId xmlns:p14="http://schemas.microsoft.com/office/powerpoint/2010/main" val="498341933"/>
      </p:ext>
    </p:extLst>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955" y="1187450"/>
            <a:ext cx="10861675" cy="5374005"/>
          </a:xfrm>
        </p:spPr>
        <p:txBody>
          <a:bodyPr>
            <a:normAutofit/>
          </a:bodyPr>
          <a:lstStyle/>
          <a:p>
            <a:pPr marL="0" indent="457200" fontAlgn="auto">
              <a:lnSpc>
                <a:spcPct val="150000"/>
              </a:lnSpc>
              <a:buNone/>
            </a:pPr>
            <a:r>
              <a:rPr lang="zh-CN" altLang="en-US" b="1" dirty="0" smtClean="0">
                <a:solidFill>
                  <a:srgbClr val="00B0F0"/>
                </a:solidFill>
              </a:rPr>
              <a:t>一、聚合函数</a:t>
            </a:r>
            <a:endParaRPr b="1" dirty="0">
              <a:solidFill>
                <a:srgbClr val="00B0F0"/>
              </a:solidFill>
            </a:endParaRPr>
          </a:p>
          <a:p>
            <a:pPr marL="0" indent="457200" fontAlgn="auto">
              <a:lnSpc>
                <a:spcPct val="100000"/>
              </a:lnSpc>
              <a:buNone/>
            </a:pPr>
            <a:r>
              <a:rPr lang="zh-CN" altLang="en-US" sz="1800" dirty="0"/>
              <a:t>聚合函数又叫组函数，通常是对表中的数据进行统计和计算，一般结合分组</a:t>
            </a:r>
            <a:r>
              <a:rPr lang="en-US" altLang="zh-CN" sz="1800" dirty="0"/>
              <a:t>(group by)</a:t>
            </a:r>
            <a:r>
              <a:rPr lang="zh-CN" altLang="en-US" sz="1800" dirty="0"/>
              <a:t>来使用，用于统计和计算分组数据。</a:t>
            </a:r>
          </a:p>
          <a:p>
            <a:pPr marL="0" indent="457200" fontAlgn="auto">
              <a:lnSpc>
                <a:spcPct val="100000"/>
              </a:lnSpc>
              <a:buNone/>
            </a:pPr>
            <a:r>
              <a:rPr lang="zh-CN" altLang="en-US" sz="1800" dirty="0"/>
              <a:t>聚合函数对一组值执行计算并返回单一的值。除 </a:t>
            </a:r>
            <a:r>
              <a:rPr lang="en-US" altLang="zh-CN" sz="1800" dirty="0"/>
              <a:t>COUNT </a:t>
            </a:r>
            <a:r>
              <a:rPr lang="zh-CN" altLang="en-US" sz="1800" dirty="0"/>
              <a:t>以外，聚合函数忽略空值，如果</a:t>
            </a:r>
            <a:r>
              <a:rPr lang="en-US" altLang="zh-CN" sz="1800" dirty="0"/>
              <a:t>COUNT</a:t>
            </a:r>
            <a:r>
              <a:rPr lang="zh-CN" altLang="en-US" sz="1800" dirty="0"/>
              <a:t>函数的应用对象是一个确定列名，并且该列存在空值，此时</a:t>
            </a:r>
            <a:r>
              <a:rPr lang="en-US" altLang="zh-CN" sz="1800" dirty="0"/>
              <a:t>COUNT</a:t>
            </a:r>
            <a:r>
              <a:rPr lang="zh-CN" altLang="en-US" sz="1800" dirty="0"/>
              <a:t>仍会忽略空值。聚合函数经常与 </a:t>
            </a:r>
            <a:r>
              <a:rPr lang="en-US" altLang="zh-CN" sz="1800" dirty="0"/>
              <a:t>SELECT </a:t>
            </a:r>
            <a:r>
              <a:rPr lang="zh-CN" altLang="en-US" sz="1800" dirty="0"/>
              <a:t>语句的 </a:t>
            </a:r>
            <a:r>
              <a:rPr lang="en-US" altLang="zh-CN" sz="1800" dirty="0"/>
              <a:t>GROUP BY </a:t>
            </a:r>
            <a:r>
              <a:rPr lang="zh-CN" altLang="en-US" sz="1800" dirty="0"/>
              <a:t>子句的</a:t>
            </a:r>
            <a:r>
              <a:rPr lang="en-US" altLang="zh-CN" sz="1800" dirty="0"/>
              <a:t>HAVING</a:t>
            </a:r>
            <a:r>
              <a:rPr lang="zh-CN" altLang="en-US" sz="1800" dirty="0"/>
              <a:t>一同使用。</a:t>
            </a:r>
            <a:endParaRPr lang="zh-CN" altLang="en-US" sz="1800" dirty="0"/>
          </a:p>
        </p:txBody>
      </p:sp>
      <p:graphicFrame>
        <p:nvGraphicFramePr>
          <p:cNvPr id="6" name="表格 5"/>
          <p:cNvGraphicFramePr>
            <a:graphicFrameLocks noGrp="1"/>
          </p:cNvGraphicFramePr>
          <p:nvPr>
            <p:extLst>
              <p:ext uri="{D42A27DB-BD31-4B8C-83A1-F6EECF244321}">
                <p14:modId xmlns:p14="http://schemas.microsoft.com/office/powerpoint/2010/main" val="2181386511"/>
              </p:ext>
            </p:extLst>
          </p:nvPr>
        </p:nvGraphicFramePr>
        <p:xfrm>
          <a:off x="1014101" y="3652576"/>
          <a:ext cx="6281644" cy="2233874"/>
        </p:xfrm>
        <a:graphic>
          <a:graphicData uri="http://schemas.openxmlformats.org/drawingml/2006/table">
            <a:tbl>
              <a:tblPr firstRow="1" firstCol="1" bandRow="1">
                <a:tableStyleId>{5940675A-B579-460E-94D1-54222C63F5DA}</a:tableStyleId>
              </a:tblPr>
              <a:tblGrid>
                <a:gridCol w="1777737">
                  <a:extLst>
                    <a:ext uri="{9D8B030D-6E8A-4147-A177-3AD203B41FA5}">
                      <a16:colId xmlns:a16="http://schemas.microsoft.com/office/drawing/2014/main" val="886858407"/>
                    </a:ext>
                  </a:extLst>
                </a:gridCol>
                <a:gridCol w="4503907">
                  <a:extLst>
                    <a:ext uri="{9D8B030D-6E8A-4147-A177-3AD203B41FA5}">
                      <a16:colId xmlns:a16="http://schemas.microsoft.com/office/drawing/2014/main" val="1528780296"/>
                    </a:ext>
                  </a:extLst>
                </a:gridCol>
              </a:tblGrid>
              <a:tr h="336680">
                <a:tc>
                  <a:txBody>
                    <a:bodyPr/>
                    <a:lstStyle/>
                    <a:p>
                      <a:pPr indent="266700" algn="ctr">
                        <a:spcAft>
                          <a:spcPts val="0"/>
                        </a:spcAft>
                      </a:pPr>
                      <a:r>
                        <a:rPr lang="zh-CN" sz="1400" b="1" smtClean="0">
                          <a:effectLst/>
                        </a:rPr>
                        <a:t>函数名</a:t>
                      </a:r>
                      <a:endParaRPr lang="zh-CN" sz="1400" b="1" dirty="0">
                        <a:solidFill>
                          <a:srgbClr val="0D0D0D"/>
                        </a:solidFill>
                        <a:effectLst/>
                        <a:latin typeface="Times New Roman" panose="02020603050405020304" pitchFamily="18" charset="0"/>
                        <a:ea typeface="仿宋_GB2312"/>
                      </a:endParaRPr>
                    </a:p>
                  </a:txBody>
                  <a:tcPr marL="68580" marR="68580" marT="0" marB="0"/>
                </a:tc>
                <a:tc>
                  <a:txBody>
                    <a:bodyPr/>
                    <a:lstStyle/>
                    <a:p>
                      <a:pPr indent="266700" algn="ctr">
                        <a:spcAft>
                          <a:spcPts val="0"/>
                        </a:spcAft>
                      </a:pPr>
                      <a:r>
                        <a:rPr lang="zh-CN" sz="1400" b="1" dirty="0" smtClean="0">
                          <a:effectLst/>
                        </a:rPr>
                        <a:t>功能</a:t>
                      </a:r>
                      <a:endParaRPr lang="zh-CN" sz="1400" b="1" dirty="0">
                        <a:solidFill>
                          <a:srgbClr val="0D0D0D"/>
                        </a:solidFill>
                        <a:effectLst/>
                        <a:latin typeface="Times New Roman" panose="02020603050405020304" pitchFamily="18" charset="0"/>
                        <a:ea typeface="仿宋_GB2312"/>
                      </a:endParaRPr>
                    </a:p>
                  </a:txBody>
                  <a:tcPr marL="68580" marR="68580" marT="0" marB="0"/>
                </a:tc>
                <a:extLst>
                  <a:ext uri="{0D108BD9-81ED-4DB2-BD59-A6C34878D82A}">
                    <a16:rowId xmlns:a16="http://schemas.microsoft.com/office/drawing/2014/main" val="2371398432"/>
                  </a:ext>
                </a:extLst>
              </a:tr>
              <a:tr h="315130">
                <a:tc>
                  <a:txBody>
                    <a:bodyPr/>
                    <a:lstStyle/>
                    <a:p>
                      <a:pPr indent="266700" algn="l">
                        <a:spcAft>
                          <a:spcPts val="0"/>
                        </a:spcAft>
                      </a:pPr>
                      <a:r>
                        <a:rPr lang="en-US" sz="1400">
                          <a:effectLst/>
                        </a:rPr>
                        <a:t>Count(*)</a:t>
                      </a:r>
                      <a:endParaRPr lang="zh-CN" sz="1400">
                        <a:solidFill>
                          <a:srgbClr val="0D0D0D"/>
                        </a:solidFill>
                        <a:effectLst/>
                        <a:latin typeface="Times New Roman" panose="02020603050405020304" pitchFamily="18" charset="0"/>
                        <a:ea typeface="仿宋_GB2312"/>
                      </a:endParaRPr>
                    </a:p>
                  </a:txBody>
                  <a:tcPr marL="68580" marR="68580" marT="0" marB="0"/>
                </a:tc>
                <a:tc>
                  <a:txBody>
                    <a:bodyPr/>
                    <a:lstStyle/>
                    <a:p>
                      <a:pPr indent="266700" algn="l">
                        <a:spcAft>
                          <a:spcPts val="0"/>
                        </a:spcAft>
                      </a:pPr>
                      <a:r>
                        <a:rPr lang="zh-CN" sz="1400" dirty="0">
                          <a:effectLst/>
                        </a:rPr>
                        <a:t>统计数据表中的总记录数，包含字段值为空值的记录</a:t>
                      </a:r>
                      <a:endParaRPr lang="zh-CN" sz="1400" dirty="0">
                        <a:solidFill>
                          <a:srgbClr val="0D0D0D"/>
                        </a:solidFill>
                        <a:effectLst/>
                        <a:latin typeface="Times New Roman" panose="02020603050405020304" pitchFamily="18" charset="0"/>
                        <a:ea typeface="仿宋_GB2312"/>
                      </a:endParaRPr>
                    </a:p>
                  </a:txBody>
                  <a:tcPr marL="68580" marR="68580" marT="0" marB="0"/>
                </a:tc>
                <a:extLst>
                  <a:ext uri="{0D108BD9-81ED-4DB2-BD59-A6C34878D82A}">
                    <a16:rowId xmlns:a16="http://schemas.microsoft.com/office/drawing/2014/main" val="387948626"/>
                  </a:ext>
                </a:extLst>
              </a:tr>
              <a:tr h="301203">
                <a:tc>
                  <a:txBody>
                    <a:bodyPr/>
                    <a:lstStyle/>
                    <a:p>
                      <a:pPr indent="266700" algn="l">
                        <a:spcAft>
                          <a:spcPts val="0"/>
                        </a:spcAft>
                      </a:pPr>
                      <a:r>
                        <a:rPr lang="en-US" sz="1400">
                          <a:effectLst/>
                        </a:rPr>
                        <a:t>Avg(</a:t>
                      </a:r>
                      <a:r>
                        <a:rPr lang="zh-CN" sz="1400">
                          <a:effectLst/>
                        </a:rPr>
                        <a:t>字段名称</a:t>
                      </a:r>
                      <a:r>
                        <a:rPr lang="en-US" sz="1400">
                          <a:effectLst/>
                        </a:rPr>
                        <a:t>)</a:t>
                      </a:r>
                      <a:endParaRPr lang="zh-CN" sz="1400">
                        <a:solidFill>
                          <a:srgbClr val="0D0D0D"/>
                        </a:solidFill>
                        <a:effectLst/>
                        <a:latin typeface="Times New Roman" panose="02020603050405020304" pitchFamily="18" charset="0"/>
                        <a:ea typeface="仿宋_GB2312"/>
                      </a:endParaRPr>
                    </a:p>
                  </a:txBody>
                  <a:tcPr marL="68580" marR="68580" marT="0" marB="0"/>
                </a:tc>
                <a:tc>
                  <a:txBody>
                    <a:bodyPr/>
                    <a:lstStyle/>
                    <a:p>
                      <a:pPr indent="266700" algn="l">
                        <a:spcAft>
                          <a:spcPts val="0"/>
                        </a:spcAft>
                      </a:pPr>
                      <a:r>
                        <a:rPr lang="zh-CN" sz="1400" dirty="0">
                          <a:effectLst/>
                        </a:rPr>
                        <a:t>计算指定字段值的平均值</a:t>
                      </a:r>
                      <a:endParaRPr lang="zh-CN" sz="1400" dirty="0">
                        <a:solidFill>
                          <a:srgbClr val="0D0D0D"/>
                        </a:solidFill>
                        <a:effectLst/>
                        <a:latin typeface="Times New Roman" panose="02020603050405020304" pitchFamily="18" charset="0"/>
                        <a:ea typeface="仿宋_GB2312"/>
                      </a:endParaRPr>
                    </a:p>
                  </a:txBody>
                  <a:tcPr marL="68580" marR="68580" marT="0" marB="0"/>
                </a:tc>
                <a:extLst>
                  <a:ext uri="{0D108BD9-81ED-4DB2-BD59-A6C34878D82A}">
                    <a16:rowId xmlns:a16="http://schemas.microsoft.com/office/drawing/2014/main" val="2509221774"/>
                  </a:ext>
                </a:extLst>
              </a:tr>
              <a:tr h="355318">
                <a:tc>
                  <a:txBody>
                    <a:bodyPr/>
                    <a:lstStyle/>
                    <a:p>
                      <a:pPr indent="266700" algn="l">
                        <a:spcAft>
                          <a:spcPts val="0"/>
                        </a:spcAft>
                      </a:pPr>
                      <a:r>
                        <a:rPr lang="en-US" sz="1400">
                          <a:effectLst/>
                        </a:rPr>
                        <a:t>Max(</a:t>
                      </a:r>
                      <a:r>
                        <a:rPr lang="zh-CN" sz="1400">
                          <a:effectLst/>
                        </a:rPr>
                        <a:t>字段名称</a:t>
                      </a:r>
                      <a:r>
                        <a:rPr lang="en-US" sz="1400">
                          <a:effectLst/>
                        </a:rPr>
                        <a:t>)</a:t>
                      </a:r>
                      <a:endParaRPr lang="zh-CN" sz="1400">
                        <a:solidFill>
                          <a:srgbClr val="0D0D0D"/>
                        </a:solidFill>
                        <a:effectLst/>
                        <a:latin typeface="Times New Roman" panose="02020603050405020304" pitchFamily="18" charset="0"/>
                        <a:ea typeface="仿宋_GB2312"/>
                      </a:endParaRPr>
                    </a:p>
                  </a:txBody>
                  <a:tcPr marL="68580" marR="68580" marT="0" marB="0"/>
                </a:tc>
                <a:tc>
                  <a:txBody>
                    <a:bodyPr/>
                    <a:lstStyle/>
                    <a:p>
                      <a:pPr indent="266700" algn="l">
                        <a:spcAft>
                          <a:spcPts val="0"/>
                        </a:spcAft>
                      </a:pPr>
                      <a:r>
                        <a:rPr lang="zh-CN" sz="1400" dirty="0">
                          <a:effectLst/>
                        </a:rPr>
                        <a:t>计算指定字段的最大值</a:t>
                      </a:r>
                      <a:endParaRPr lang="zh-CN" sz="1400" dirty="0">
                        <a:solidFill>
                          <a:srgbClr val="0D0D0D"/>
                        </a:solidFill>
                        <a:effectLst/>
                        <a:latin typeface="Times New Roman" panose="02020603050405020304" pitchFamily="18" charset="0"/>
                        <a:ea typeface="仿宋_GB2312"/>
                      </a:endParaRPr>
                    </a:p>
                  </a:txBody>
                  <a:tcPr marL="68580" marR="68580" marT="0" marB="0"/>
                </a:tc>
                <a:extLst>
                  <a:ext uri="{0D108BD9-81ED-4DB2-BD59-A6C34878D82A}">
                    <a16:rowId xmlns:a16="http://schemas.microsoft.com/office/drawing/2014/main" val="2737179186"/>
                  </a:ext>
                </a:extLst>
              </a:tr>
              <a:tr h="341391">
                <a:tc>
                  <a:txBody>
                    <a:bodyPr/>
                    <a:lstStyle/>
                    <a:p>
                      <a:pPr indent="266700" algn="l">
                        <a:spcAft>
                          <a:spcPts val="0"/>
                        </a:spcAft>
                      </a:pPr>
                      <a:r>
                        <a:rPr lang="en-US" sz="1400">
                          <a:effectLst/>
                        </a:rPr>
                        <a:t>Count(</a:t>
                      </a:r>
                      <a:r>
                        <a:rPr lang="zh-CN" sz="1400">
                          <a:effectLst/>
                        </a:rPr>
                        <a:t>字段名称</a:t>
                      </a:r>
                      <a:r>
                        <a:rPr lang="en-US" sz="1400">
                          <a:effectLst/>
                        </a:rPr>
                        <a:t>)</a:t>
                      </a:r>
                      <a:endParaRPr lang="zh-CN" sz="1400">
                        <a:solidFill>
                          <a:srgbClr val="0D0D0D"/>
                        </a:solidFill>
                        <a:effectLst/>
                        <a:latin typeface="Times New Roman" panose="02020603050405020304" pitchFamily="18" charset="0"/>
                        <a:ea typeface="仿宋_GB2312"/>
                      </a:endParaRPr>
                    </a:p>
                  </a:txBody>
                  <a:tcPr marL="68580" marR="68580" marT="0" marB="0"/>
                </a:tc>
                <a:tc>
                  <a:txBody>
                    <a:bodyPr/>
                    <a:lstStyle/>
                    <a:p>
                      <a:pPr indent="266700" algn="l">
                        <a:spcAft>
                          <a:spcPts val="0"/>
                        </a:spcAft>
                      </a:pPr>
                      <a:r>
                        <a:rPr lang="zh-CN" sz="1400" dirty="0">
                          <a:effectLst/>
                        </a:rPr>
                        <a:t>统计指定字段的记录数，忽略字段值为空值的记录</a:t>
                      </a:r>
                      <a:endParaRPr lang="zh-CN" sz="1400" dirty="0">
                        <a:solidFill>
                          <a:srgbClr val="0D0D0D"/>
                        </a:solidFill>
                        <a:effectLst/>
                        <a:latin typeface="Times New Roman" panose="02020603050405020304" pitchFamily="18" charset="0"/>
                        <a:ea typeface="仿宋_GB2312"/>
                      </a:endParaRPr>
                    </a:p>
                  </a:txBody>
                  <a:tcPr marL="68580" marR="68580" marT="0" marB="0"/>
                </a:tc>
                <a:extLst>
                  <a:ext uri="{0D108BD9-81ED-4DB2-BD59-A6C34878D82A}">
                    <a16:rowId xmlns:a16="http://schemas.microsoft.com/office/drawing/2014/main" val="3196340923"/>
                  </a:ext>
                </a:extLst>
              </a:tr>
              <a:tr h="292076">
                <a:tc>
                  <a:txBody>
                    <a:bodyPr/>
                    <a:lstStyle/>
                    <a:p>
                      <a:pPr indent="266700" algn="l">
                        <a:spcAft>
                          <a:spcPts val="0"/>
                        </a:spcAft>
                      </a:pPr>
                      <a:r>
                        <a:rPr lang="en-US" sz="1400">
                          <a:effectLst/>
                        </a:rPr>
                        <a:t>Sum(</a:t>
                      </a:r>
                      <a:r>
                        <a:rPr lang="zh-CN" sz="1400">
                          <a:effectLst/>
                        </a:rPr>
                        <a:t>字段名称</a:t>
                      </a:r>
                      <a:r>
                        <a:rPr lang="en-US" sz="1400">
                          <a:effectLst/>
                        </a:rPr>
                        <a:t>)</a:t>
                      </a:r>
                      <a:endParaRPr lang="zh-CN" sz="1400">
                        <a:solidFill>
                          <a:srgbClr val="0D0D0D"/>
                        </a:solidFill>
                        <a:effectLst/>
                        <a:latin typeface="Times New Roman" panose="02020603050405020304" pitchFamily="18" charset="0"/>
                        <a:ea typeface="仿宋_GB2312"/>
                      </a:endParaRPr>
                    </a:p>
                  </a:txBody>
                  <a:tcPr marL="68580" marR="68580" marT="0" marB="0"/>
                </a:tc>
                <a:tc>
                  <a:txBody>
                    <a:bodyPr/>
                    <a:lstStyle/>
                    <a:p>
                      <a:pPr indent="266700" algn="l">
                        <a:spcAft>
                          <a:spcPts val="0"/>
                        </a:spcAft>
                      </a:pPr>
                      <a:r>
                        <a:rPr lang="zh-CN" sz="1400" dirty="0">
                          <a:effectLst/>
                        </a:rPr>
                        <a:t>计算指定字段值的总和</a:t>
                      </a:r>
                      <a:endParaRPr lang="zh-CN" sz="1400" dirty="0">
                        <a:solidFill>
                          <a:srgbClr val="0D0D0D"/>
                        </a:solidFill>
                        <a:effectLst/>
                        <a:latin typeface="Times New Roman" panose="02020603050405020304" pitchFamily="18" charset="0"/>
                        <a:ea typeface="仿宋_GB2312"/>
                      </a:endParaRPr>
                    </a:p>
                  </a:txBody>
                  <a:tcPr marL="68580" marR="68580" marT="0" marB="0"/>
                </a:tc>
                <a:extLst>
                  <a:ext uri="{0D108BD9-81ED-4DB2-BD59-A6C34878D82A}">
                    <a16:rowId xmlns:a16="http://schemas.microsoft.com/office/drawing/2014/main" val="3430034678"/>
                  </a:ext>
                </a:extLst>
              </a:tr>
              <a:tr h="292076">
                <a:tc>
                  <a:txBody>
                    <a:bodyPr/>
                    <a:lstStyle/>
                    <a:p>
                      <a:pPr indent="266700" algn="l">
                        <a:spcAft>
                          <a:spcPts val="0"/>
                        </a:spcAft>
                      </a:pPr>
                      <a:r>
                        <a:rPr lang="en-US" sz="1400">
                          <a:effectLst/>
                        </a:rPr>
                        <a:t>Min(</a:t>
                      </a:r>
                      <a:r>
                        <a:rPr lang="zh-CN" sz="1400">
                          <a:effectLst/>
                        </a:rPr>
                        <a:t>字段名称</a:t>
                      </a:r>
                      <a:r>
                        <a:rPr lang="en-US" sz="1400">
                          <a:effectLst/>
                        </a:rPr>
                        <a:t>)</a:t>
                      </a:r>
                      <a:endParaRPr lang="zh-CN" sz="1400">
                        <a:solidFill>
                          <a:srgbClr val="0D0D0D"/>
                        </a:solidFill>
                        <a:effectLst/>
                        <a:latin typeface="Times New Roman" panose="02020603050405020304" pitchFamily="18" charset="0"/>
                        <a:ea typeface="仿宋_GB2312"/>
                      </a:endParaRPr>
                    </a:p>
                  </a:txBody>
                  <a:tcPr marL="68580" marR="68580" marT="0" marB="0"/>
                </a:tc>
                <a:tc>
                  <a:txBody>
                    <a:bodyPr/>
                    <a:lstStyle/>
                    <a:p>
                      <a:pPr indent="266700" algn="l">
                        <a:spcAft>
                          <a:spcPts val="0"/>
                        </a:spcAft>
                      </a:pPr>
                      <a:r>
                        <a:rPr lang="zh-CN" sz="1400" dirty="0">
                          <a:effectLst/>
                        </a:rPr>
                        <a:t>计算指定字段的最小值</a:t>
                      </a:r>
                      <a:endParaRPr lang="zh-CN" sz="1400" dirty="0">
                        <a:solidFill>
                          <a:srgbClr val="0D0D0D"/>
                        </a:solidFill>
                        <a:effectLst/>
                        <a:latin typeface="Times New Roman" panose="02020603050405020304" pitchFamily="18" charset="0"/>
                        <a:ea typeface="仿宋_GB2312"/>
                      </a:endParaRPr>
                    </a:p>
                  </a:txBody>
                  <a:tcPr marL="68580" marR="68580" marT="0" marB="0"/>
                </a:tc>
                <a:extLst>
                  <a:ext uri="{0D108BD9-81ED-4DB2-BD59-A6C34878D82A}">
                    <a16:rowId xmlns:a16="http://schemas.microsoft.com/office/drawing/2014/main" val="1177792470"/>
                  </a:ext>
                </a:extLst>
              </a:tr>
            </a:tbl>
          </a:graphicData>
        </a:graphic>
      </p:graphicFrame>
      <p:sp>
        <p:nvSpPr>
          <p:cNvPr id="7" name="矩形 6"/>
          <p:cNvSpPr/>
          <p:nvPr/>
        </p:nvSpPr>
        <p:spPr>
          <a:xfrm>
            <a:off x="896490" y="5959287"/>
            <a:ext cx="8597706" cy="738664"/>
          </a:xfrm>
          <a:prstGeom prst="rect">
            <a:avLst/>
          </a:prstGeom>
        </p:spPr>
        <p:txBody>
          <a:bodyPr wrap="square">
            <a:spAutoFit/>
          </a:bodyPr>
          <a:lstStyle/>
          <a:p>
            <a:pPr marL="285750" indent="-285750">
              <a:spcAft>
                <a:spcPts val="0"/>
              </a:spcAft>
              <a:buFont typeface="Wingdings" panose="05000000000000000000" pitchFamily="2" charset="2"/>
              <a:buChar char="Ø"/>
            </a:pPr>
            <a:r>
              <a:rPr lang="zh-CN" altLang="zh-CN" sz="1400" dirty="0">
                <a:solidFill>
                  <a:srgbClr val="0D0D0D"/>
                </a:solidFill>
                <a:latin typeface="等线" panose="02010600030101010101" pitchFamily="2" charset="-122"/>
                <a:cs typeface="MicrosoftYaHei"/>
              </a:rPr>
              <a:t>聚合函数用于对一组数据值进行计算并返回单一值，所以也被称为组合函数。</a:t>
            </a:r>
          </a:p>
          <a:p>
            <a:pPr marL="285750" indent="-285750">
              <a:spcAft>
                <a:spcPts val="0"/>
              </a:spcAft>
              <a:buFont typeface="Wingdings" panose="05000000000000000000" pitchFamily="2" charset="2"/>
              <a:buChar char="Ø"/>
            </a:pPr>
            <a:r>
              <a:rPr lang="en-US" altLang="zh-CN" sz="1400" dirty="0">
                <a:solidFill>
                  <a:srgbClr val="0D0D0D"/>
                </a:solidFill>
                <a:latin typeface="等线" panose="02010600030101010101" pitchFamily="2" charset="-122"/>
                <a:cs typeface="MicrosoftYaHei"/>
              </a:rPr>
              <a:t>Select</a:t>
            </a:r>
            <a:r>
              <a:rPr lang="zh-CN" altLang="zh-CN" sz="1400" dirty="0">
                <a:solidFill>
                  <a:srgbClr val="0D0D0D"/>
                </a:solidFill>
                <a:latin typeface="等线" panose="02010600030101010101" pitchFamily="2" charset="-122"/>
                <a:cs typeface="MicrosoftYaHei"/>
              </a:rPr>
              <a:t>子句中可以使用聚合函数进行计算，计算结果作为新列出现在查询结果集中。</a:t>
            </a:r>
          </a:p>
          <a:p>
            <a:pPr marL="285750" indent="-285750">
              <a:spcAft>
                <a:spcPts val="0"/>
              </a:spcAft>
              <a:buFont typeface="Wingdings" panose="05000000000000000000" pitchFamily="2" charset="2"/>
              <a:buChar char="Ø"/>
            </a:pPr>
            <a:r>
              <a:rPr lang="zh-CN" altLang="zh-CN" sz="1400" dirty="0">
                <a:solidFill>
                  <a:srgbClr val="0D0D0D"/>
                </a:solidFill>
                <a:latin typeface="等线" panose="02010600030101010101" pitchFamily="2" charset="-122"/>
                <a:cs typeface="MicrosoftYaHei"/>
              </a:rPr>
              <a:t>聚合运算的表达式可以包括字段名称、常量以及由运算符连接起来的函数。</a:t>
            </a:r>
          </a:p>
        </p:txBody>
      </p:sp>
    </p:spTree>
    <p:extLst>
      <p:ext uri="{BB962C8B-B14F-4D97-AF65-F5344CB8AC3E}">
        <p14:creationId xmlns:p14="http://schemas.microsoft.com/office/powerpoint/2010/main" val="3992141618"/>
      </p:ext>
    </p:extLst>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955" y="1187450"/>
            <a:ext cx="10861675" cy="5374005"/>
          </a:xfrm>
        </p:spPr>
        <p:txBody>
          <a:bodyPr>
            <a:normAutofit/>
          </a:bodyPr>
          <a:lstStyle/>
          <a:p>
            <a:pPr marL="0" indent="457200" fontAlgn="auto">
              <a:lnSpc>
                <a:spcPct val="150000"/>
              </a:lnSpc>
              <a:buNone/>
            </a:pPr>
            <a:r>
              <a:rPr lang="zh-CN" altLang="en-US" b="1" dirty="0">
                <a:solidFill>
                  <a:srgbClr val="00B0F0"/>
                </a:solidFill>
              </a:rPr>
              <a:t>二</a:t>
            </a:r>
            <a:r>
              <a:rPr lang="zh-CN" altLang="en-US" b="1" dirty="0" smtClean="0">
                <a:solidFill>
                  <a:srgbClr val="00B0F0"/>
                </a:solidFill>
              </a:rPr>
              <a:t>、分组</a:t>
            </a:r>
            <a:r>
              <a:rPr lang="zh-CN" altLang="en-US" b="1" dirty="0">
                <a:solidFill>
                  <a:srgbClr val="00B0F0"/>
                </a:solidFill>
              </a:rPr>
              <a:t>查询</a:t>
            </a:r>
            <a:r>
              <a:rPr lang="en-US" altLang="zh-CN" b="1" dirty="0">
                <a:solidFill>
                  <a:srgbClr val="00B0F0"/>
                </a:solidFill>
              </a:rPr>
              <a:t>(Group By)</a:t>
            </a:r>
            <a:endParaRPr b="1" dirty="0">
              <a:solidFill>
                <a:srgbClr val="00B0F0"/>
              </a:solidFill>
            </a:endParaRPr>
          </a:p>
          <a:p>
            <a:pPr marL="0" indent="457200" fontAlgn="auto">
              <a:lnSpc>
                <a:spcPct val="150000"/>
              </a:lnSpc>
              <a:buNone/>
            </a:pPr>
            <a:r>
              <a:rPr lang="zh-CN" altLang="en-US" sz="2000" dirty="0" smtClean="0"/>
              <a:t>如果</a:t>
            </a:r>
            <a:r>
              <a:rPr lang="zh-CN" altLang="en-US" sz="2000" dirty="0"/>
              <a:t>需要按某一列数据值进行分组，在分组的基础上再进行查询，就要使用</a:t>
            </a:r>
            <a:r>
              <a:rPr lang="en-US" altLang="zh-CN" sz="2000" dirty="0"/>
              <a:t>Group By</a:t>
            </a:r>
            <a:r>
              <a:rPr lang="zh-CN" altLang="en-US" sz="2000" dirty="0"/>
              <a:t>子句。</a:t>
            </a:r>
            <a:r>
              <a:rPr lang="en-US" altLang="zh-CN" sz="2000" dirty="0"/>
              <a:t>Group By</a:t>
            </a:r>
            <a:r>
              <a:rPr lang="zh-CN" altLang="en-US" sz="2000" dirty="0"/>
              <a:t>可以根据一个或多个列进行分组，也可以根据表达式进行分组，经常和聚合函数一起使用</a:t>
            </a:r>
            <a:r>
              <a:rPr sz="2000" dirty="0" smtClean="0"/>
              <a:t>。</a:t>
            </a:r>
            <a:endParaRPr lang="en-US" sz="2000" dirty="0" smtClean="0"/>
          </a:p>
          <a:p>
            <a:pPr marL="0" indent="457200" fontAlgn="auto">
              <a:lnSpc>
                <a:spcPct val="150000"/>
              </a:lnSpc>
              <a:buNone/>
            </a:pPr>
            <a:endParaRPr lang="en-US" sz="2000" dirty="0"/>
          </a:p>
          <a:p>
            <a:pPr marL="0" indent="457200" fontAlgn="auto">
              <a:lnSpc>
                <a:spcPct val="150000"/>
              </a:lnSpc>
              <a:buNone/>
            </a:pPr>
            <a:r>
              <a:rPr lang="zh-CN" altLang="en-US" sz="2000" dirty="0"/>
              <a:t>如果要对分组或聚合指定查询条件，则可以使用</a:t>
            </a:r>
            <a:r>
              <a:rPr lang="en-US" altLang="zh-CN" sz="2000" dirty="0"/>
              <a:t>Having</a:t>
            </a:r>
            <a:r>
              <a:rPr lang="zh-CN" altLang="en-US" sz="2000" dirty="0"/>
              <a:t>子句，该子句用于限定于对统计组的查询。一般与</a:t>
            </a:r>
            <a:r>
              <a:rPr lang="en-US" altLang="zh-CN" sz="2000" dirty="0"/>
              <a:t>Group By</a:t>
            </a:r>
            <a:r>
              <a:rPr lang="zh-CN" altLang="en-US" sz="2000" dirty="0"/>
              <a:t>子句一起使用，对分组数据进行过滤。</a:t>
            </a:r>
          </a:p>
          <a:p>
            <a:pPr marL="0" indent="457200" fontAlgn="auto">
              <a:lnSpc>
                <a:spcPct val="150000"/>
              </a:lnSpc>
              <a:buNone/>
            </a:pPr>
            <a:r>
              <a:rPr lang="en-US" altLang="zh-CN" sz="2000" dirty="0"/>
              <a:t>With Rollup</a:t>
            </a:r>
            <a:r>
              <a:rPr lang="zh-CN" altLang="en-US" sz="2000" dirty="0"/>
              <a:t>是在</a:t>
            </a:r>
            <a:r>
              <a:rPr lang="en-US" altLang="zh-CN" sz="2000" dirty="0"/>
              <a:t>group</a:t>
            </a:r>
            <a:r>
              <a:rPr lang="zh-CN" altLang="en-US" sz="2000" dirty="0"/>
              <a:t>分组字段的基础上再进行统计数据。</a:t>
            </a:r>
          </a:p>
          <a:p>
            <a:pPr marL="0" indent="457200" fontAlgn="auto">
              <a:lnSpc>
                <a:spcPct val="150000"/>
              </a:lnSpc>
              <a:buNone/>
            </a:pPr>
            <a:endParaRPr sz="2000" dirty="0"/>
          </a:p>
        </p:txBody>
      </p:sp>
      <p:sp>
        <p:nvSpPr>
          <p:cNvPr id="984" name="文本框 2"/>
          <p:cNvSpPr txBox="1">
            <a:spLocks noChangeArrowheads="1"/>
          </p:cNvSpPr>
          <p:nvPr>
            <p:custDataLst>
              <p:tags r:id="rId1"/>
            </p:custDataLst>
          </p:nvPr>
        </p:nvSpPr>
        <p:spPr bwMode="auto">
          <a:xfrm>
            <a:off x="1223479" y="3445213"/>
            <a:ext cx="7388225" cy="445854"/>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nSpc>
                <a:spcPts val="1600"/>
              </a:lnSpc>
            </a:pPr>
            <a:r>
              <a:rPr lang="en-US" altLang="zh-CN" sz="1600" dirty="0">
                <a:solidFill>
                  <a:srgbClr val="FF0D0D"/>
                </a:solidFill>
                <a:latin typeface="Arial" panose="020B0604020202020204" pitchFamily="34" charset="0"/>
                <a:ea typeface="微软雅黑" panose="020B0503020204020204" pitchFamily="34" charset="-122"/>
              </a:rPr>
              <a:t>Group By </a:t>
            </a:r>
            <a:r>
              <a:rPr lang="zh-CN" altLang="zh-CN" sz="1600" dirty="0">
                <a:solidFill>
                  <a:srgbClr val="0D0D0D"/>
                </a:solidFill>
                <a:latin typeface="Arial" panose="020B0604020202020204" pitchFamily="34" charset="0"/>
                <a:ea typeface="微软雅黑" panose="020B0503020204020204" pitchFamily="34" charset="-122"/>
              </a:rPr>
              <a:t>字段名称</a:t>
            </a:r>
            <a:r>
              <a:rPr lang="en-US" altLang="zh-CN" sz="1600" dirty="0">
                <a:solidFill>
                  <a:srgbClr val="0D0D0D"/>
                </a:solidFill>
                <a:latin typeface="Arial" panose="020B0604020202020204" pitchFamily="34" charset="0"/>
                <a:ea typeface="微软雅黑" panose="020B0503020204020204" pitchFamily="34" charset="-122"/>
              </a:rPr>
              <a:t> [</a:t>
            </a:r>
            <a:r>
              <a:rPr lang="en-US" altLang="zh-CN" sz="1600" dirty="0">
                <a:solidFill>
                  <a:srgbClr val="FF0D0D"/>
                </a:solidFill>
                <a:latin typeface="Arial" panose="020B0604020202020204" pitchFamily="34" charset="0"/>
                <a:ea typeface="微软雅黑" panose="020B0503020204020204" pitchFamily="34" charset="-122"/>
              </a:rPr>
              <a:t> Having </a:t>
            </a:r>
            <a:r>
              <a:rPr lang="en-US" altLang="zh-CN" sz="1600" dirty="0">
                <a:solidFill>
                  <a:srgbClr val="0D0D0D"/>
                </a:solidFill>
                <a:latin typeface="Arial" panose="020B0604020202020204" pitchFamily="34" charset="0"/>
                <a:ea typeface="微软雅黑" panose="020B0503020204020204" pitchFamily="34" charset="-122"/>
              </a:rPr>
              <a:t>&lt; </a:t>
            </a:r>
            <a:r>
              <a:rPr lang="zh-CN" altLang="zh-CN" sz="1600" dirty="0">
                <a:solidFill>
                  <a:srgbClr val="0D0D0D"/>
                </a:solidFill>
                <a:latin typeface="Arial" panose="020B0604020202020204" pitchFamily="34" charset="0"/>
                <a:ea typeface="微软雅黑" panose="020B0503020204020204" pitchFamily="34" charset="-122"/>
              </a:rPr>
              <a:t>条件表达式</a:t>
            </a:r>
            <a:r>
              <a:rPr lang="en-US" altLang="zh-CN" sz="1600" dirty="0">
                <a:solidFill>
                  <a:srgbClr val="0D0D0D"/>
                </a:solidFill>
                <a:latin typeface="Arial" panose="020B0604020202020204" pitchFamily="34" charset="0"/>
                <a:ea typeface="微软雅黑" panose="020B0503020204020204" pitchFamily="34" charset="-122"/>
              </a:rPr>
              <a:t> &gt; ] [ </a:t>
            </a:r>
            <a:r>
              <a:rPr lang="en-US" altLang="zh-CN" sz="1600" dirty="0">
                <a:solidFill>
                  <a:srgbClr val="FF0D0D"/>
                </a:solidFill>
                <a:latin typeface="Arial" panose="020B0604020202020204" pitchFamily="34" charset="0"/>
                <a:ea typeface="微软雅黑" panose="020B0503020204020204" pitchFamily="34" charset="-122"/>
              </a:rPr>
              <a:t>With Rollup </a:t>
            </a:r>
            <a:r>
              <a:rPr lang="en-US" altLang="zh-CN" sz="1600" dirty="0">
                <a:solidFill>
                  <a:srgbClr val="0D0D0D"/>
                </a:solidFill>
                <a:latin typeface="Arial" panose="020B0604020202020204" pitchFamily="34" charset="0"/>
                <a:ea typeface="微软雅黑" panose="020B0503020204020204" pitchFamily="34" charset="-122"/>
              </a:rPr>
              <a:t>]</a:t>
            </a:r>
            <a:endParaRPr lang="zh-CN" altLang="zh-CN" sz="1600" dirty="0">
              <a:solidFill>
                <a:srgbClr val="0D0D0D"/>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476318368"/>
      </p:ext>
    </p:extLst>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任务实施</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1819910" y="2096135"/>
            <a:ext cx="8971915" cy="2322195"/>
          </a:xfrm>
        </p:spPr>
        <p:txBody>
          <a:bodyPr>
            <a:noAutofit/>
          </a:bodyPr>
          <a:lstStyle/>
          <a:p>
            <a:pPr marL="571500" indent="-571500" algn="just" fontAlgn="auto">
              <a:lnSpc>
                <a:spcPct val="200000"/>
              </a:lnSpc>
              <a:spcBef>
                <a:spcPts val="100"/>
              </a:spcBef>
              <a:buFont typeface="+mj-ea"/>
              <a:buAutoNum type="ea1JpnChsDbPeriod"/>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聚合函数</a:t>
            </a:r>
            <a:endParaRPr lang="en-US" altLang="zh-CN" dirty="0" smtClean="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200000"/>
              </a:lnSpc>
              <a:spcBef>
                <a:spcPts val="100"/>
              </a:spcBef>
              <a:buFont typeface="+mj-ea"/>
              <a:buAutoNum type="ea1JpnChsDbPeriod"/>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分组</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查询（</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Group By</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2" name="组合 11"/>
          <p:cNvGrpSpPr/>
          <p:nvPr/>
        </p:nvGrpSpPr>
        <p:grpSpPr>
          <a:xfrm>
            <a:off x="1123950" y="2028190"/>
            <a:ext cx="3810" cy="711200"/>
            <a:chOff x="1704" y="2776"/>
            <a:chExt cx="6" cy="1120"/>
          </a:xfrm>
        </p:grpSpPr>
        <p:cxnSp>
          <p:nvCxnSpPr>
            <p:cNvPr id="18" name="肘形连接符 17"/>
            <p:cNvCxnSpPr/>
            <p:nvPr>
              <p:custDataLst>
                <p:tags r:id="rId1"/>
              </p:custDataLst>
            </p:nvPr>
          </p:nvCxnSpPr>
          <p:spPr>
            <a:xfrm rot="16200000" flipH="1">
              <a:off x="1188" y="3302"/>
              <a:ext cx="1037" cy="5"/>
            </a:xfrm>
            <a:prstGeom prst="bentConnector5">
              <a:avLst>
                <a:gd name="adj1" fmla="val -24204"/>
                <a:gd name="adj2" fmla="val 324680000"/>
                <a:gd name="adj3" fmla="val 614368"/>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704" y="2776"/>
              <a:ext cx="6" cy="112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26111844"/>
      </p:ext>
    </p:extLst>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情境引入</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sz="2000" dirty="0"/>
              <a:t>在数据库操作中，使用频率最多的是查询操作。查询数据时，根据不同的需求，条件对数据库中的数据查询、统计、分组、排序等操作并返回结果。项目组安排小明从学生信息表（Student）查询着手，分析学生的个人信息。</a:t>
            </a: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8319770"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一</a:t>
            </a:r>
            <a:r>
              <a:rPr lang="zh-CN" sz="311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聚合函数</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将</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表中“</a:t>
            </a:r>
            <a:r>
              <a:rPr 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Nationality”</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字段值为“汉”设置为</a:t>
            </a:r>
            <a:r>
              <a:rPr 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Null</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值，查询</a:t>
            </a:r>
            <a:r>
              <a:rPr 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表和“</a:t>
            </a:r>
            <a:r>
              <a:rPr 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Nationality”</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字段分别有多少条</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记录</a:t>
            </a:r>
            <a:r>
              <a:rPr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342729795"/>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394585"/>
            <a:ext cx="10854055" cy="830997"/>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首先，将“</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Nationality”</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字段为汉的替换为</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Null</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Update Student Set Nationality=Null where Nationality='</a:t>
            </a:r>
            <a:r>
              <a:rPr lang="zh-CN" alt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汉</a:t>
            </a:r>
            <a:r>
              <a:rPr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6" name="图片 15"/>
          <p:cNvPicPr/>
          <p:nvPr/>
        </p:nvPicPr>
        <p:blipFill>
          <a:blip r:embed="rId5"/>
          <a:stretch>
            <a:fillRect/>
          </a:stretch>
        </p:blipFill>
        <p:spPr>
          <a:xfrm>
            <a:off x="602614" y="3436619"/>
            <a:ext cx="9154229" cy="2934997"/>
          </a:xfrm>
          <a:prstGeom prst="rect">
            <a:avLst/>
          </a:prstGeom>
        </p:spPr>
      </p:pic>
    </p:spTree>
    <p:extLst>
      <p:ext uri="{BB962C8B-B14F-4D97-AF65-F5344CB8AC3E}">
        <p14:creationId xmlns:p14="http://schemas.microsoft.com/office/powerpoint/2010/main" val="343087991"/>
      </p:ext>
    </p:extLst>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8319770"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一</a:t>
            </a:r>
            <a:r>
              <a:rPr lang="zh-CN" sz="311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聚合函数</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将</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表中“</a:t>
            </a:r>
            <a:r>
              <a:rPr 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Nationality”</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字段值为“汉”设置为</a:t>
            </a:r>
            <a:r>
              <a:rPr 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Null</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值，查询</a:t>
            </a:r>
            <a:r>
              <a:rPr 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表和“</a:t>
            </a:r>
            <a:r>
              <a:rPr 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Nationality”</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字段分别有多少条</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记录</a:t>
            </a:r>
            <a:r>
              <a:rPr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342729795"/>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394585"/>
            <a:ext cx="10854055" cy="830997"/>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表中“</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Nationality”</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字段有多少条记录。</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count(Nationality) from student;</a:t>
            </a:r>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7" name="图片 16"/>
          <p:cNvPicPr/>
          <p:nvPr/>
        </p:nvPicPr>
        <p:blipFill>
          <a:blip r:embed="rId5"/>
          <a:stretch>
            <a:fillRect/>
          </a:stretch>
        </p:blipFill>
        <p:spPr>
          <a:xfrm>
            <a:off x="606603" y="3436620"/>
            <a:ext cx="6222214" cy="2321342"/>
          </a:xfrm>
          <a:prstGeom prst="rect">
            <a:avLst/>
          </a:prstGeom>
        </p:spPr>
      </p:pic>
    </p:spTree>
    <p:extLst>
      <p:ext uri="{BB962C8B-B14F-4D97-AF65-F5344CB8AC3E}">
        <p14:creationId xmlns:p14="http://schemas.microsoft.com/office/powerpoint/2010/main" val="678759455"/>
      </p:ext>
    </p:extLst>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8319770" cy="454025"/>
          </a:xfrm>
        </p:spPr>
        <p:txBody>
          <a:bodyPr>
            <a:normAutofit fontScale="90000"/>
          </a:bodyPr>
          <a:lstStyle/>
          <a:p>
            <a:pPr lvl="0" algn="just"/>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二、分组</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查询（</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Group By</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972255"/>
            <a:ext cx="9473916"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学生的政治面貌情况进行分析</a:t>
            </a:r>
            <a:r>
              <a:rPr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lgn="just" fontAlgn="auto">
              <a:lnSpc>
                <a:spcPct val="100000"/>
              </a:lnSpc>
              <a:spcBef>
                <a:spcPts val="0"/>
              </a:spcBef>
              <a:buNone/>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数据表中政治面貌的类别；</a:t>
            </a:r>
          </a:p>
          <a:p>
            <a:pPr marL="0" indent="0" algn="just" fontAlgn="auto">
              <a:lnSpc>
                <a:spcPct val="100000"/>
              </a:lnSpc>
              <a:spcBef>
                <a:spcPts val="0"/>
              </a:spcBef>
              <a:buNone/>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数据表中每组政治面貌的人数；</a:t>
            </a:r>
          </a:p>
          <a:p>
            <a:pPr marL="0" indent="0" algn="just" fontAlgn="auto">
              <a:lnSpc>
                <a:spcPct val="100000"/>
              </a:lnSpc>
              <a:spcBef>
                <a:spcPts val="0"/>
              </a:spcBef>
              <a:buNone/>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数据表中，结合</a:t>
            </a:r>
            <a:r>
              <a:rPr lang="en-US" sz="2000" dirty="0" err="1">
                <a:latin typeface="微软雅黑" panose="020B0503020204020204" pitchFamily="34" charset="-122"/>
                <a:ea typeface="微软雅黑" panose="020B0503020204020204" pitchFamily="34" charset="-122"/>
                <a:cs typeface="微软雅黑" panose="020B0503020204020204" pitchFamily="34" charset="-122"/>
                <a:sym typeface="+mn-ea"/>
              </a:rPr>
              <a:t>ClassNo</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字段，查询各班学生政治面貌分布情况。</a:t>
            </a:r>
          </a:p>
          <a:p>
            <a:pPr marL="0" indent="0" algn="just" fontAlgn="auto">
              <a:lnSpc>
                <a:spcPct val="130000"/>
              </a:lnSpc>
              <a:buNone/>
            </a:pP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362338299"/>
                <a:gd name="adj3" fmla="val 165908"/>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561975" y="2456468"/>
            <a:ext cx="7502255" cy="4832092"/>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数据表中政治面貌的类别。</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Politics From Student Group by Politics</a:t>
            </a:r>
            <a:r>
              <a:rPr 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endParaRPr lang="en-US" altLang="zh-CN"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en-US" altLang="zh-CN"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步骤二：</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数据表中每组政治面貌的人数。</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Select </a:t>
            </a:r>
            <a:r>
              <a:rPr lang="en-US" altLang="zh-CN"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Politics,count</a:t>
            </a:r>
            <a:r>
              <a:rPr lang="en-US" altLang="zh-CN"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Sno</a:t>
            </a:r>
            <a:r>
              <a:rPr lang="en-US" altLang="zh-CN"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as </a:t>
            </a:r>
            <a:r>
              <a:rPr lang="zh-CN" alt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人数 </a:t>
            </a:r>
            <a:r>
              <a:rPr lang="en-US" altLang="zh-CN"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From Student Group by Politics;</a:t>
            </a:r>
            <a:endParaRPr lang="en-US" altLang="zh-CN"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步骤三：</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数据表中，结合</a:t>
            </a:r>
            <a:r>
              <a:rPr lang="en-US" altLang="zh-CN" sz="2000" dirty="0" err="1">
                <a:latin typeface="微软雅黑" panose="020B0503020204020204" pitchFamily="34" charset="-122"/>
                <a:ea typeface="微软雅黑" panose="020B0503020204020204" pitchFamily="34" charset="-122"/>
                <a:cs typeface="微软雅黑" panose="020B0503020204020204" pitchFamily="34" charset="-122"/>
                <a:sym typeface="+mn-ea"/>
              </a:rPr>
              <a:t>ClassNo</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字段，查询各班学生政治面貌分布情况。</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Select </a:t>
            </a:r>
            <a:r>
              <a:rPr lang="en-US" altLang="zh-CN"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ClassNo,Politics,count</a:t>
            </a:r>
            <a:r>
              <a:rPr lang="en-US" altLang="zh-CN"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Sno</a:t>
            </a:r>
            <a:r>
              <a:rPr lang="en-US" altLang="zh-CN"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as </a:t>
            </a:r>
            <a:r>
              <a:rPr lang="zh-CN" alt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人数 </a:t>
            </a:r>
            <a:r>
              <a:rPr lang="en-US" altLang="zh-CN"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From Student Group by </a:t>
            </a:r>
            <a:r>
              <a:rPr lang="en-US" altLang="zh-CN"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ClassNo,Politics</a:t>
            </a:r>
            <a:r>
              <a:rPr lang="en-US" altLang="zh-CN"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7" name="图片 16"/>
          <p:cNvPicPr/>
          <p:nvPr/>
        </p:nvPicPr>
        <p:blipFill>
          <a:blip r:embed="rId5"/>
          <a:stretch>
            <a:fillRect/>
          </a:stretch>
        </p:blipFill>
        <p:spPr>
          <a:xfrm>
            <a:off x="7978321" y="2531532"/>
            <a:ext cx="4132615" cy="1429315"/>
          </a:xfrm>
          <a:prstGeom prst="rect">
            <a:avLst/>
          </a:prstGeom>
        </p:spPr>
      </p:pic>
      <p:pic>
        <p:nvPicPr>
          <p:cNvPr id="19" name="图片 18"/>
          <p:cNvPicPr/>
          <p:nvPr/>
        </p:nvPicPr>
        <p:blipFill>
          <a:blip r:embed="rId6"/>
          <a:stretch>
            <a:fillRect/>
          </a:stretch>
        </p:blipFill>
        <p:spPr>
          <a:xfrm>
            <a:off x="7978321" y="4035911"/>
            <a:ext cx="4560632" cy="1255936"/>
          </a:xfrm>
          <a:prstGeom prst="rect">
            <a:avLst/>
          </a:prstGeom>
        </p:spPr>
      </p:pic>
      <p:pic>
        <p:nvPicPr>
          <p:cNvPr id="20" name="图片 19"/>
          <p:cNvPicPr/>
          <p:nvPr/>
        </p:nvPicPr>
        <p:blipFill>
          <a:blip r:embed="rId7"/>
          <a:stretch>
            <a:fillRect/>
          </a:stretch>
        </p:blipFill>
        <p:spPr>
          <a:xfrm>
            <a:off x="7968163" y="5429884"/>
            <a:ext cx="4658339" cy="1428115"/>
          </a:xfrm>
          <a:prstGeom prst="rect">
            <a:avLst/>
          </a:prstGeom>
        </p:spPr>
      </p:pic>
    </p:spTree>
    <p:extLst>
      <p:ext uri="{BB962C8B-B14F-4D97-AF65-F5344CB8AC3E}">
        <p14:creationId xmlns:p14="http://schemas.microsoft.com/office/powerpoint/2010/main" val="1646954160"/>
      </p:ext>
    </p:extLst>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8319770" cy="454025"/>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二、分组查询（</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Group By</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数据表中，结合</a:t>
            </a:r>
            <a:r>
              <a:rPr lang="en-US" altLang="zh-CN" sz="2000" dirty="0" err="1">
                <a:latin typeface="微软雅黑" panose="020B0503020204020204" pitchFamily="34" charset="-122"/>
                <a:ea typeface="微软雅黑" panose="020B0503020204020204" pitchFamily="34" charset="-122"/>
                <a:cs typeface="微软雅黑" panose="020B0503020204020204" pitchFamily="34" charset="-122"/>
                <a:sym typeface="+mn-ea"/>
              </a:rPr>
              <a:t>ClassNo</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字段，查询各班学生政治面貌超过一人的</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数据</a:t>
            </a:r>
            <a:r>
              <a:rPr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342729795"/>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394585"/>
            <a:ext cx="10854055" cy="1200329"/>
          </a:xfrm>
          <a:prstGeom prst="rect">
            <a:avLst/>
          </a:prstGeom>
          <a:noFill/>
        </p:spPr>
        <p:txBody>
          <a:bodyPr wrap="square" rtlCol="0" anchor="t">
            <a:spAutoFit/>
          </a:bodyPr>
          <a:lstStyle/>
          <a:p>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分析：</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使用</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Having</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对分组数据过滤。</a:t>
            </a:r>
            <a:endParaRPr lang="en-US" altLang="zh-CN" sz="20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ClassNo,Politics,count</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Sno</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as </a:t>
            </a:r>
            <a:r>
              <a:rPr lang="zh-CN" alt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人数 </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From Student Group by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ClassNo,Politics</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Having </a:t>
            </a:r>
            <a:r>
              <a:rPr lang="zh-CN" alt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人数</a:t>
            </a:r>
            <a:r>
              <a:rPr lang="en-US" altLang="zh-CN"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&gt;</a:t>
            </a:r>
            <a:r>
              <a:rPr lang="en-US" altLang="zh-CN"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6" name="图片 15"/>
          <p:cNvPicPr/>
          <p:nvPr/>
        </p:nvPicPr>
        <p:blipFill>
          <a:blip r:embed="rId5"/>
          <a:stretch>
            <a:fillRect/>
          </a:stretch>
        </p:blipFill>
        <p:spPr>
          <a:xfrm>
            <a:off x="602613" y="3723184"/>
            <a:ext cx="9154229" cy="2590067"/>
          </a:xfrm>
          <a:prstGeom prst="rect">
            <a:avLst/>
          </a:prstGeom>
        </p:spPr>
      </p:pic>
    </p:spTree>
    <p:extLst>
      <p:ext uri="{BB962C8B-B14F-4D97-AF65-F5344CB8AC3E}">
        <p14:creationId xmlns:p14="http://schemas.microsoft.com/office/powerpoint/2010/main" val="806857858"/>
      </p:ext>
    </p:extLst>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8319770" cy="454025"/>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二、分组查询（</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Group By</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数据表中，查询各班学生政治面貌分布情况，并使用</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With Rollup</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统计汇总</a:t>
            </a:r>
            <a:r>
              <a:rPr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342729795"/>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394585"/>
            <a:ext cx="10854055" cy="1200329"/>
          </a:xfrm>
          <a:prstGeom prst="rect">
            <a:avLst/>
          </a:prstGeom>
          <a:noFill/>
        </p:spPr>
        <p:txBody>
          <a:bodyPr wrap="square" rtlCol="0" anchor="t">
            <a:spAutoFit/>
          </a:bodyPr>
          <a:lstStyle/>
          <a:p>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分析</a:t>
            </a:r>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使用</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With Rollup</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对分组数据再</a:t>
            </a:r>
            <a:r>
              <a:rPr lang="zh-CN" altLang="en-US" sz="2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统计。</a:t>
            </a:r>
            <a:endParaRPr lang="en-US" altLang="zh-CN" sz="20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ClassNo,Politics,count</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Sno</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as </a:t>
            </a:r>
            <a:r>
              <a:rPr lang="zh-CN" alt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人数 </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From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StudentGroup</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by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ClassNo,Politics</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With </a:t>
            </a:r>
            <a:r>
              <a:rPr 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Rollup;</a:t>
            </a:r>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7" name="图片 16"/>
          <p:cNvPicPr/>
          <p:nvPr/>
        </p:nvPicPr>
        <p:blipFill>
          <a:blip r:embed="rId5"/>
          <a:stretch>
            <a:fillRect/>
          </a:stretch>
        </p:blipFill>
        <p:spPr>
          <a:xfrm>
            <a:off x="602614" y="3593465"/>
            <a:ext cx="6070560" cy="3045459"/>
          </a:xfrm>
          <a:prstGeom prst="rect">
            <a:avLst/>
          </a:prstGeom>
        </p:spPr>
      </p:pic>
    </p:spTree>
    <p:extLst>
      <p:ext uri="{BB962C8B-B14F-4D97-AF65-F5344CB8AC3E}">
        <p14:creationId xmlns:p14="http://schemas.microsoft.com/office/powerpoint/2010/main" val="3806152386"/>
      </p:ext>
    </p:extLst>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31850" y="1709738"/>
            <a:ext cx="10842914" cy="1719262"/>
          </a:xfrm>
        </p:spPr>
        <p:txBody>
          <a:bodyPr>
            <a:normAutofit/>
          </a:bodyPr>
          <a:lstStyle/>
          <a:p>
            <a:pPr>
              <a:lnSpc>
                <a:spcPct val="100000"/>
              </a:lnSpc>
            </a:pPr>
            <a:r>
              <a:rPr lang="zh-CN" altLang="en-US" sz="4800" dirty="0">
                <a:latin typeface="微软雅黑" panose="020B0503020204020204" pitchFamily="34" charset="-122"/>
                <a:ea typeface="微软雅黑" panose="020B0503020204020204" pitchFamily="34" charset="-122"/>
              </a:rPr>
              <a:t>任务</a:t>
            </a:r>
            <a:r>
              <a:rPr lang="en-US" altLang="zh-CN" sz="4800" dirty="0" smtClean="0">
                <a:latin typeface="微软雅黑" panose="020B0503020204020204" pitchFamily="34" charset="-122"/>
                <a:ea typeface="微软雅黑" panose="020B0503020204020204" pitchFamily="34" charset="-122"/>
              </a:rPr>
              <a:t>2-4</a:t>
            </a:r>
            <a:r>
              <a:rPr lang="zh-CN" altLang="en-US" sz="4800" dirty="0" smtClean="0">
                <a:latin typeface="微软雅黑" panose="020B0503020204020204" pitchFamily="34" charset="-122"/>
                <a:ea typeface="微软雅黑" panose="020B0503020204020204" pitchFamily="34" charset="-122"/>
              </a:rPr>
              <a:t>：</a:t>
            </a:r>
            <a:r>
              <a:rPr lang="en-US" altLang="zh-CN" sz="4800" dirty="0">
                <a:latin typeface="微软雅黑" panose="020B0503020204020204" pitchFamily="34" charset="-122"/>
                <a:ea typeface="微软雅黑" panose="020B0503020204020204" pitchFamily="34" charset="-122"/>
              </a:rPr>
              <a:t>Order By</a:t>
            </a:r>
            <a:r>
              <a:rPr lang="zh-CN" altLang="en-US" sz="4800" dirty="0">
                <a:latin typeface="微软雅黑" panose="020B0503020204020204" pitchFamily="34" charset="-122"/>
                <a:ea typeface="微软雅黑" panose="020B0503020204020204" pitchFamily="34" charset="-122"/>
              </a:rPr>
              <a:t>与</a:t>
            </a:r>
            <a:r>
              <a:rPr lang="en-US" altLang="zh-CN" sz="4800" dirty="0">
                <a:latin typeface="微软雅黑" panose="020B0503020204020204" pitchFamily="34" charset="-122"/>
                <a:ea typeface="微软雅黑" panose="020B0503020204020204" pitchFamily="34" charset="-122"/>
              </a:rPr>
              <a:t>Limit</a:t>
            </a:r>
            <a:r>
              <a:rPr lang="zh-CN" altLang="en-US" sz="4800" dirty="0">
                <a:latin typeface="微软雅黑" panose="020B0503020204020204" pitchFamily="34" charset="-122"/>
                <a:ea typeface="微软雅黑" panose="020B0503020204020204" pitchFamily="34" charset="-122"/>
              </a:rPr>
              <a:t>子句</a:t>
            </a:r>
            <a:endParaRPr sz="4800" dirty="0">
              <a:latin typeface="微软雅黑" panose="020B0503020204020204" pitchFamily="34" charset="-122"/>
              <a:ea typeface="微软雅黑" panose="020B0503020204020204" pitchFamily="34" charset="-122"/>
            </a:endParaRPr>
          </a:p>
        </p:txBody>
      </p:sp>
      <p:sp>
        <p:nvSpPr>
          <p:cNvPr id="9" name="内容占位符 8"/>
          <p:cNvSpPr>
            <a:spLocks noGrp="1"/>
          </p:cNvSpPr>
          <p:nvPr>
            <p:ph type="body" idx="1"/>
          </p:nvPr>
        </p:nvSpPr>
        <p:spPr>
          <a:xfrm>
            <a:off x="831850" y="3527281"/>
            <a:ext cx="10515600" cy="2226974"/>
          </a:xfrm>
        </p:spPr>
        <p:txBody>
          <a:bodyPr>
            <a:normAutofit/>
          </a:bodyPr>
          <a:lstStyle/>
          <a:p>
            <a:pPr indent="504190">
              <a:lnSpc>
                <a:spcPct val="160000"/>
              </a:lnSpc>
              <a:spcAft>
                <a:spcPts val="600"/>
              </a:spcAft>
            </a:pPr>
            <a:r>
              <a:rPr lang="zh-CN" altLang="en-US" sz="2000" dirty="0">
                <a:latin typeface="+mn-ea"/>
              </a:rPr>
              <a:t>分析学生的个人信息时，很多时候需要对信息进行排序或者只需要部分数据，可将 </a:t>
            </a:r>
            <a:r>
              <a:rPr lang="en-US" altLang="zh-CN" sz="2000" dirty="0">
                <a:latin typeface="+mn-ea"/>
              </a:rPr>
              <a:t>ORDER BY </a:t>
            </a:r>
            <a:r>
              <a:rPr lang="zh-CN" altLang="en-US" sz="2000" dirty="0">
                <a:latin typeface="+mn-ea"/>
              </a:rPr>
              <a:t>和</a:t>
            </a:r>
            <a:r>
              <a:rPr lang="en-US" altLang="zh-CN" sz="2000" dirty="0">
                <a:latin typeface="+mn-ea"/>
              </a:rPr>
              <a:t>LIMIT </a:t>
            </a:r>
            <a:r>
              <a:rPr lang="zh-CN" altLang="en-US" sz="2000" dirty="0">
                <a:latin typeface="+mn-ea"/>
              </a:rPr>
              <a:t>子句添加到 </a:t>
            </a:r>
            <a:r>
              <a:rPr lang="en-US" altLang="zh-CN" sz="2000" dirty="0">
                <a:latin typeface="+mn-ea"/>
              </a:rPr>
              <a:t>SELECT </a:t>
            </a:r>
            <a:r>
              <a:rPr lang="zh-CN" altLang="en-US" sz="2000" dirty="0">
                <a:latin typeface="+mn-ea"/>
              </a:rPr>
              <a:t>语句中对数据处理。</a:t>
            </a:r>
            <a:endParaRPr sz="2000" dirty="0">
              <a:latin typeface="+mn-ea"/>
            </a:endParaRPr>
          </a:p>
        </p:txBody>
      </p:sp>
    </p:spTree>
    <p:extLst>
      <p:ext uri="{BB962C8B-B14F-4D97-AF65-F5344CB8AC3E}">
        <p14:creationId xmlns:p14="http://schemas.microsoft.com/office/powerpoint/2010/main" val="14815094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任务分析</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lang="en-US" altLang="zh-CN" sz="2000" b="1" dirty="0">
                <a:solidFill>
                  <a:srgbClr val="FF0000"/>
                </a:solidFill>
              </a:rPr>
              <a:t>ORDER BY </a:t>
            </a:r>
            <a:r>
              <a:rPr lang="zh-CN" altLang="en-US" sz="2000" dirty="0"/>
              <a:t>语句用于根据指定的列对结果集进行排序，比如排名等情况。</a:t>
            </a:r>
          </a:p>
          <a:p>
            <a:pPr marL="0" indent="457200" fontAlgn="auto">
              <a:lnSpc>
                <a:spcPct val="150000"/>
              </a:lnSpc>
              <a:buNone/>
            </a:pPr>
            <a:r>
              <a:rPr lang="en-US" altLang="zh-CN" sz="2000" b="1" dirty="0">
                <a:solidFill>
                  <a:srgbClr val="FF0000"/>
                </a:solidFill>
              </a:rPr>
              <a:t>limit</a:t>
            </a:r>
            <a:r>
              <a:rPr lang="zh-CN" altLang="en-US" sz="2000" dirty="0"/>
              <a:t>子句用于限制查询结果返回的数量，常用于返回前几条数据、分页查询等情况。</a:t>
            </a:r>
          </a:p>
        </p:txBody>
      </p:sp>
    </p:spTree>
    <p:extLst>
      <p:ext uri="{BB962C8B-B14F-4D97-AF65-F5344CB8AC3E}">
        <p14:creationId xmlns:p14="http://schemas.microsoft.com/office/powerpoint/2010/main" val="446128752"/>
      </p:ext>
    </p:extLst>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955" y="1187450"/>
            <a:ext cx="10861675" cy="5374005"/>
          </a:xfrm>
        </p:spPr>
        <p:txBody>
          <a:bodyPr>
            <a:normAutofit/>
          </a:bodyPr>
          <a:lstStyle/>
          <a:p>
            <a:pPr marL="0" indent="457200" fontAlgn="auto">
              <a:lnSpc>
                <a:spcPct val="150000"/>
              </a:lnSpc>
              <a:buNone/>
            </a:pPr>
            <a:r>
              <a:rPr lang="zh-CN" altLang="en-US" b="1" dirty="0" smtClean="0">
                <a:solidFill>
                  <a:srgbClr val="00B0F0"/>
                </a:solidFill>
              </a:rPr>
              <a:t>一、排序</a:t>
            </a:r>
            <a:endParaRPr lang="en-US" altLang="zh-CN" b="1" dirty="0" smtClean="0">
              <a:solidFill>
                <a:srgbClr val="00B0F0"/>
              </a:solidFill>
            </a:endParaRPr>
          </a:p>
          <a:p>
            <a:pPr marL="0" indent="457200" fontAlgn="auto">
              <a:lnSpc>
                <a:spcPct val="150000"/>
              </a:lnSpc>
              <a:buNone/>
            </a:pPr>
            <a:r>
              <a:rPr lang="zh-CN" altLang="en-US" sz="1800" dirty="0"/>
              <a:t>从数据表中查询数据时，结果是按照数据被添加到数据表时的物理顺序显示的。在实际编程中，有时需要按照指定的字段进行排序显示，这就需要对查询结果进行排序。</a:t>
            </a:r>
          </a:p>
          <a:p>
            <a:pPr marL="0" indent="457200" fontAlgn="auto">
              <a:lnSpc>
                <a:spcPct val="150000"/>
              </a:lnSpc>
              <a:buNone/>
            </a:pPr>
            <a:r>
              <a:rPr lang="zh-CN" altLang="en-US" sz="1800" dirty="0"/>
              <a:t>使用</a:t>
            </a:r>
            <a:r>
              <a:rPr lang="en-US" altLang="zh-CN" sz="1800" dirty="0"/>
              <a:t>Order By</a:t>
            </a:r>
            <a:r>
              <a:rPr lang="zh-CN" altLang="en-US" sz="1800" dirty="0"/>
              <a:t>子句可以对查询结果集的相应列进行排序，排序方式分为升序或降序排列。</a:t>
            </a:r>
            <a:r>
              <a:rPr lang="en-US" altLang="zh-CN" sz="1800" dirty="0" err="1"/>
              <a:t>Asc</a:t>
            </a:r>
            <a:r>
              <a:rPr lang="zh-CN" altLang="en-US" sz="1800" dirty="0"/>
              <a:t>关键字表示升序，</a:t>
            </a:r>
            <a:r>
              <a:rPr lang="en-US" altLang="zh-CN" sz="1800" dirty="0" err="1"/>
              <a:t>Desc</a:t>
            </a:r>
            <a:r>
              <a:rPr lang="zh-CN" altLang="en-US" sz="1800" dirty="0"/>
              <a:t>关键字表示降序，默认情况下为</a:t>
            </a:r>
            <a:r>
              <a:rPr lang="en-US" altLang="zh-CN" sz="1800" dirty="0" err="1"/>
              <a:t>Asc</a:t>
            </a:r>
            <a:r>
              <a:rPr lang="zh-CN" altLang="en-US" sz="1800" dirty="0"/>
              <a:t>，即按</a:t>
            </a:r>
            <a:r>
              <a:rPr lang="zh-CN" altLang="en-US" sz="1800" dirty="0" smtClean="0"/>
              <a:t>升序排列。</a:t>
            </a:r>
            <a:endParaRPr lang="en-US" altLang="zh-CN" sz="1800" dirty="0" smtClean="0"/>
          </a:p>
          <a:p>
            <a:pPr marL="0" indent="457200" fontAlgn="auto">
              <a:lnSpc>
                <a:spcPct val="150000"/>
              </a:lnSpc>
              <a:buNone/>
            </a:pPr>
            <a:endParaRPr lang="en-US" altLang="zh-CN" sz="1800" dirty="0"/>
          </a:p>
          <a:p>
            <a:pPr marL="0" indent="457200" fontAlgn="auto">
              <a:lnSpc>
                <a:spcPct val="150000"/>
              </a:lnSpc>
              <a:buNone/>
            </a:pPr>
            <a:r>
              <a:rPr lang="zh-CN" altLang="en-US" sz="1800" dirty="0"/>
              <a:t>可以同时对多个列进行排序，每个排序列之间用半角逗号分隔，而且每个排序列后可以跟一个排序方式关键字。多列进行排序时，会先按第</a:t>
            </a:r>
            <a:r>
              <a:rPr lang="en-US" altLang="zh-CN" sz="1800" dirty="0"/>
              <a:t>1</a:t>
            </a:r>
            <a:r>
              <a:rPr lang="zh-CN" altLang="en-US" sz="1800" dirty="0"/>
              <a:t>列进行排序，然后使用第</a:t>
            </a:r>
            <a:r>
              <a:rPr lang="en-US" altLang="zh-CN" sz="1800" dirty="0"/>
              <a:t>2</a:t>
            </a:r>
            <a:r>
              <a:rPr lang="zh-CN" altLang="en-US" sz="1800" dirty="0"/>
              <a:t>列对前面排序结果中相同的值再进行排序。</a:t>
            </a:r>
            <a:endParaRPr lang="zh-CN" altLang="en-US" sz="1800" dirty="0"/>
          </a:p>
        </p:txBody>
      </p:sp>
      <p:sp>
        <p:nvSpPr>
          <p:cNvPr id="9" name="文本框 2"/>
          <p:cNvSpPr txBox="1">
            <a:spLocks noChangeArrowheads="1"/>
          </p:cNvSpPr>
          <p:nvPr/>
        </p:nvSpPr>
        <p:spPr bwMode="auto">
          <a:xfrm>
            <a:off x="935401" y="3981455"/>
            <a:ext cx="8179416" cy="395991"/>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nSpc>
                <a:spcPts val="1600"/>
              </a:lnSpc>
              <a:spcAft>
                <a:spcPts val="0"/>
              </a:spcAft>
            </a:pPr>
            <a:r>
              <a:rPr lang="en-US" sz="1600" kern="1200" dirty="0">
                <a:solidFill>
                  <a:srgbClr val="0D0D0D"/>
                </a:solidFill>
                <a:effectLst/>
                <a:latin typeface="Arial" panose="020B0604020202020204" pitchFamily="34" charset="0"/>
                <a:ea typeface="微软雅黑" panose="020B0503020204020204" pitchFamily="34" charset="-122"/>
                <a:cs typeface="+mn-cs"/>
              </a:rPr>
              <a:t>Order By </a:t>
            </a:r>
            <a:r>
              <a:rPr lang="zh-CN" sz="1600" kern="1200" dirty="0">
                <a:solidFill>
                  <a:srgbClr val="0D0D0D"/>
                </a:solidFill>
                <a:effectLst/>
                <a:latin typeface="Arial" panose="020B0604020202020204" pitchFamily="34" charset="0"/>
                <a:ea typeface="微软雅黑" panose="020B0503020204020204" pitchFamily="34" charset="-122"/>
                <a:cs typeface="+mn-cs"/>
              </a:rPr>
              <a:t>字段名称</a:t>
            </a:r>
            <a:r>
              <a:rPr lang="en-US" sz="1600" kern="1200" dirty="0">
                <a:solidFill>
                  <a:srgbClr val="0D0D0D"/>
                </a:solidFill>
                <a:effectLst/>
                <a:latin typeface="Arial" panose="020B0604020202020204" pitchFamily="34" charset="0"/>
                <a:ea typeface="微软雅黑" panose="020B0503020204020204" pitchFamily="34" charset="-122"/>
                <a:cs typeface="+mn-cs"/>
              </a:rPr>
              <a:t>1 , </a:t>
            </a:r>
            <a:r>
              <a:rPr lang="zh-CN" sz="1600" kern="1200" dirty="0">
                <a:solidFill>
                  <a:srgbClr val="0D0D0D"/>
                </a:solidFill>
                <a:effectLst/>
                <a:latin typeface="Arial" panose="020B0604020202020204" pitchFamily="34" charset="0"/>
                <a:ea typeface="微软雅黑" panose="020B0503020204020204" pitchFamily="34" charset="-122"/>
                <a:cs typeface="+mn-cs"/>
              </a:rPr>
              <a:t>字段名称</a:t>
            </a:r>
            <a:r>
              <a:rPr lang="en-US" sz="1600" kern="1200" dirty="0">
                <a:solidFill>
                  <a:srgbClr val="0D0D0D"/>
                </a:solidFill>
                <a:effectLst/>
                <a:latin typeface="Arial" panose="020B0604020202020204" pitchFamily="34" charset="0"/>
                <a:ea typeface="微软雅黑" panose="020B0503020204020204" pitchFamily="34" charset="-122"/>
                <a:cs typeface="+mn-cs"/>
              </a:rPr>
              <a:t>2 , … , </a:t>
            </a:r>
            <a:r>
              <a:rPr lang="zh-CN" sz="1600" kern="1200" dirty="0">
                <a:solidFill>
                  <a:srgbClr val="0D0D0D"/>
                </a:solidFill>
                <a:effectLst/>
                <a:latin typeface="Arial" panose="020B0604020202020204" pitchFamily="34" charset="0"/>
                <a:ea typeface="微软雅黑" panose="020B0503020204020204" pitchFamily="34" charset="-122"/>
                <a:cs typeface="+mn-cs"/>
              </a:rPr>
              <a:t>字段名称</a:t>
            </a:r>
            <a:r>
              <a:rPr lang="en-US" sz="1600" kern="1200" dirty="0">
                <a:solidFill>
                  <a:srgbClr val="0D0D0D"/>
                </a:solidFill>
                <a:effectLst/>
                <a:latin typeface="Arial" panose="020B0604020202020204" pitchFamily="34" charset="0"/>
                <a:ea typeface="微软雅黑" panose="020B0503020204020204" pitchFamily="34" charset="-122"/>
                <a:cs typeface="+mn-cs"/>
              </a:rPr>
              <a:t>n</a:t>
            </a:r>
            <a:r>
              <a:rPr lang="en-US" sz="1600" kern="1200" dirty="0">
                <a:solidFill>
                  <a:srgbClr val="FF0D0D"/>
                </a:solidFill>
                <a:effectLst/>
                <a:latin typeface="Arial" panose="020B0604020202020204" pitchFamily="34" charset="0"/>
                <a:ea typeface="微软雅黑" panose="020B0503020204020204" pitchFamily="34" charset="-122"/>
                <a:cs typeface="+mn-cs"/>
              </a:rPr>
              <a:t>  </a:t>
            </a:r>
            <a:r>
              <a:rPr lang="en-US" sz="1600" kern="1200" dirty="0">
                <a:solidFill>
                  <a:srgbClr val="0D0D0D"/>
                </a:solidFill>
                <a:effectLst/>
                <a:latin typeface="Arial" panose="020B0604020202020204" pitchFamily="34" charset="0"/>
                <a:ea typeface="微软雅黑" panose="020B0503020204020204" pitchFamily="34" charset="-122"/>
                <a:cs typeface="+mn-cs"/>
              </a:rPr>
              <a:t>[</a:t>
            </a:r>
            <a:r>
              <a:rPr lang="en-US" sz="1600" kern="1200" dirty="0">
                <a:solidFill>
                  <a:srgbClr val="FF0D0D"/>
                </a:solidFill>
                <a:effectLst/>
                <a:latin typeface="Arial" panose="020B0604020202020204" pitchFamily="34" charset="0"/>
                <a:ea typeface="微软雅黑" panose="020B0503020204020204" pitchFamily="34" charset="-122"/>
                <a:cs typeface="+mn-cs"/>
              </a:rPr>
              <a:t> </a:t>
            </a:r>
            <a:r>
              <a:rPr lang="en-US" sz="1600" kern="1200" dirty="0" err="1">
                <a:solidFill>
                  <a:srgbClr val="FF0D0D"/>
                </a:solidFill>
                <a:effectLst/>
                <a:latin typeface="Arial" panose="020B0604020202020204" pitchFamily="34" charset="0"/>
                <a:ea typeface="微软雅黑" panose="020B0503020204020204" pitchFamily="34" charset="-122"/>
                <a:cs typeface="+mn-cs"/>
              </a:rPr>
              <a:t>Asc</a:t>
            </a:r>
            <a:r>
              <a:rPr lang="en-US" sz="1600" kern="1200" dirty="0">
                <a:solidFill>
                  <a:srgbClr val="FF0D0D"/>
                </a:solidFill>
                <a:effectLst/>
                <a:latin typeface="Arial" panose="020B0604020202020204" pitchFamily="34" charset="0"/>
                <a:ea typeface="微软雅黑" panose="020B0503020204020204" pitchFamily="34" charset="-122"/>
                <a:cs typeface="+mn-cs"/>
              </a:rPr>
              <a:t> </a:t>
            </a:r>
            <a:r>
              <a:rPr lang="en-US" sz="1600" kern="1200" dirty="0">
                <a:solidFill>
                  <a:srgbClr val="0D0D0D"/>
                </a:solidFill>
                <a:effectLst/>
                <a:latin typeface="Arial" panose="020B0604020202020204" pitchFamily="34" charset="0"/>
                <a:ea typeface="微软雅黑" panose="020B0503020204020204" pitchFamily="34" charset="-122"/>
                <a:cs typeface="+mn-cs"/>
              </a:rPr>
              <a:t>|</a:t>
            </a:r>
            <a:r>
              <a:rPr lang="en-US" sz="1600" kern="1200" dirty="0">
                <a:solidFill>
                  <a:srgbClr val="FF0D0D"/>
                </a:solidFill>
                <a:effectLst/>
                <a:latin typeface="Arial" panose="020B0604020202020204" pitchFamily="34" charset="0"/>
                <a:ea typeface="微软雅黑" panose="020B0503020204020204" pitchFamily="34" charset="-122"/>
                <a:cs typeface="+mn-cs"/>
              </a:rPr>
              <a:t> </a:t>
            </a:r>
            <a:r>
              <a:rPr lang="en-US" sz="1600" kern="1200" dirty="0" err="1">
                <a:solidFill>
                  <a:srgbClr val="FF0D0D"/>
                </a:solidFill>
                <a:effectLst/>
                <a:latin typeface="Arial" panose="020B0604020202020204" pitchFamily="34" charset="0"/>
                <a:ea typeface="微软雅黑" panose="020B0503020204020204" pitchFamily="34" charset="-122"/>
                <a:cs typeface="+mn-cs"/>
              </a:rPr>
              <a:t>Desc</a:t>
            </a:r>
            <a:r>
              <a:rPr lang="en-US" sz="1600" kern="1200" dirty="0">
                <a:solidFill>
                  <a:srgbClr val="0D0D0D"/>
                </a:solidFill>
                <a:effectLst/>
                <a:latin typeface="Arial" panose="020B0604020202020204" pitchFamily="34" charset="0"/>
                <a:ea typeface="微软雅黑" panose="020B0503020204020204" pitchFamily="34" charset="-122"/>
                <a:cs typeface="+mn-cs"/>
              </a:rPr>
              <a:t> ]</a:t>
            </a:r>
            <a:endParaRPr lang="zh-CN" sz="1600" kern="1200" dirty="0">
              <a:solidFill>
                <a:srgbClr val="0D0D0D"/>
              </a:solidFill>
              <a:effectLst/>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212962940"/>
      </p:ext>
    </p:extLst>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955" y="1187450"/>
            <a:ext cx="10861675" cy="5374005"/>
          </a:xfrm>
        </p:spPr>
        <p:txBody>
          <a:bodyPr>
            <a:normAutofit/>
          </a:bodyPr>
          <a:lstStyle/>
          <a:p>
            <a:pPr marL="0" indent="457200" fontAlgn="auto">
              <a:lnSpc>
                <a:spcPct val="150000"/>
              </a:lnSpc>
              <a:buNone/>
            </a:pPr>
            <a:r>
              <a:rPr lang="zh-CN" altLang="en-US" b="1" dirty="0">
                <a:solidFill>
                  <a:srgbClr val="00B0F0"/>
                </a:solidFill>
              </a:rPr>
              <a:t>二</a:t>
            </a:r>
            <a:r>
              <a:rPr lang="zh-CN" altLang="en-US" b="1" dirty="0" smtClean="0">
                <a:solidFill>
                  <a:srgbClr val="00B0F0"/>
                </a:solidFill>
              </a:rPr>
              <a:t>、</a:t>
            </a:r>
            <a:r>
              <a:rPr lang="en-US" altLang="zh-CN" b="1" dirty="0" smtClean="0">
                <a:solidFill>
                  <a:srgbClr val="00B0F0"/>
                </a:solidFill>
              </a:rPr>
              <a:t>Limit</a:t>
            </a:r>
            <a:endParaRPr b="1" dirty="0">
              <a:solidFill>
                <a:srgbClr val="00B0F0"/>
              </a:solidFill>
            </a:endParaRPr>
          </a:p>
          <a:p>
            <a:pPr marL="0" indent="457200" fontAlgn="auto">
              <a:lnSpc>
                <a:spcPct val="150000"/>
              </a:lnSpc>
              <a:buNone/>
            </a:pPr>
            <a:r>
              <a:rPr lang="en-US" altLang="zh-CN" sz="2000" dirty="0"/>
              <a:t>Limit </a:t>
            </a:r>
            <a:r>
              <a:rPr lang="zh-CN" altLang="en-US" sz="2000" dirty="0"/>
              <a:t>接受一个或两个数字参数。参数必须是一个整数常量。如果给定两个参数，第一个参数指定第一个返回记录行的偏移量，第二个参数指定返回记录行的最大数目</a:t>
            </a:r>
            <a:r>
              <a:rPr lang="zh-CN" altLang="en-US" sz="2000" dirty="0" smtClean="0"/>
              <a:t>。</a:t>
            </a:r>
            <a:endParaRPr lang="en-US" altLang="zh-CN" sz="2000" dirty="0" smtClean="0"/>
          </a:p>
          <a:p>
            <a:pPr marL="0" indent="457200" fontAlgn="auto">
              <a:lnSpc>
                <a:spcPct val="150000"/>
              </a:lnSpc>
              <a:buNone/>
            </a:pPr>
            <a:endParaRPr lang="zh-CN" altLang="en-US" sz="2000" dirty="0"/>
          </a:p>
          <a:p>
            <a:pPr marL="0" indent="457200" fontAlgn="auto">
              <a:lnSpc>
                <a:spcPct val="150000"/>
              </a:lnSpc>
              <a:buNone/>
            </a:pPr>
            <a:r>
              <a:rPr lang="en-US" altLang="zh-CN" sz="2000" dirty="0"/>
              <a:t>Offset</a:t>
            </a:r>
            <a:r>
              <a:rPr lang="zh-CN" altLang="en-US" sz="2000" dirty="0"/>
              <a:t>参数既是位置偏移量，指示 </a:t>
            </a:r>
            <a:r>
              <a:rPr lang="en-US" altLang="zh-CN" sz="2000" dirty="0"/>
              <a:t>MySQL </a:t>
            </a:r>
            <a:r>
              <a:rPr lang="zh-CN" altLang="en-US" sz="2000" dirty="0"/>
              <a:t>从哪一行开始显示，是一个可选参数如果不指定</a:t>
            </a:r>
            <a:r>
              <a:rPr lang="en-US" altLang="zh-CN" sz="2000" dirty="0"/>
              <a:t>Offset</a:t>
            </a:r>
            <a:r>
              <a:rPr lang="zh-CN" altLang="en-US" sz="2000" dirty="0"/>
              <a:t>，将会从表中的第一条记录开始（默认值是 </a:t>
            </a:r>
            <a:r>
              <a:rPr lang="en-US" altLang="zh-CN" sz="2000" dirty="0"/>
              <a:t>0</a:t>
            </a:r>
            <a:r>
              <a:rPr lang="zh-CN" altLang="en-US" sz="2000" dirty="0"/>
              <a:t>）；第二个参数“行数”指示返回的记录条数</a:t>
            </a:r>
            <a:r>
              <a:rPr lang="zh-CN" altLang="en-US" sz="2000" dirty="0" smtClean="0"/>
              <a:t>。</a:t>
            </a:r>
            <a:endParaRPr sz="2000" dirty="0"/>
          </a:p>
        </p:txBody>
      </p:sp>
      <p:sp>
        <p:nvSpPr>
          <p:cNvPr id="984" name="文本框 2"/>
          <p:cNvSpPr txBox="1">
            <a:spLocks noChangeArrowheads="1"/>
          </p:cNvSpPr>
          <p:nvPr>
            <p:custDataLst>
              <p:tags r:id="rId1"/>
            </p:custDataLst>
          </p:nvPr>
        </p:nvSpPr>
        <p:spPr bwMode="auto">
          <a:xfrm>
            <a:off x="1223479" y="3117188"/>
            <a:ext cx="7388225" cy="445854"/>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nSpc>
                <a:spcPts val="1600"/>
              </a:lnSpc>
            </a:pPr>
            <a:r>
              <a:rPr lang="en-US" altLang="zh-CN" sz="1600" dirty="0">
                <a:solidFill>
                  <a:srgbClr val="FF0D0D"/>
                </a:solidFill>
                <a:latin typeface="Arial" panose="020B0604020202020204" pitchFamily="34" charset="0"/>
                <a:ea typeface="微软雅黑" panose="020B0503020204020204" pitchFamily="34" charset="-122"/>
              </a:rPr>
              <a:t>Limit</a:t>
            </a:r>
            <a:r>
              <a:rPr lang="en-US" altLang="zh-CN" sz="1600" dirty="0">
                <a:solidFill>
                  <a:srgbClr val="0D0D0D"/>
                </a:solidFill>
                <a:latin typeface="Arial" panose="020B0604020202020204" pitchFamily="34" charset="0"/>
                <a:ea typeface="微软雅黑" panose="020B0503020204020204" pitchFamily="34" charset="-122"/>
              </a:rPr>
              <a:t> [</a:t>
            </a:r>
            <a:r>
              <a:rPr lang="en-US" altLang="zh-CN" sz="1600" dirty="0">
                <a:solidFill>
                  <a:srgbClr val="FF0D0D"/>
                </a:solidFill>
                <a:latin typeface="Arial" panose="020B0604020202020204" pitchFamily="34" charset="0"/>
                <a:ea typeface="微软雅黑" panose="020B0503020204020204" pitchFamily="34" charset="-122"/>
              </a:rPr>
              <a:t>&lt;offset&gt;</a:t>
            </a:r>
            <a:r>
              <a:rPr lang="en-US" altLang="zh-CN" sz="1600" dirty="0">
                <a:solidFill>
                  <a:srgbClr val="0D0D0D"/>
                </a:solidFill>
                <a:latin typeface="Arial" panose="020B0604020202020204" pitchFamily="34" charset="0"/>
                <a:ea typeface="微软雅黑" panose="020B0503020204020204" pitchFamily="34" charset="-122"/>
              </a:rPr>
              <a:t>,] &lt;</a:t>
            </a:r>
            <a:r>
              <a:rPr lang="zh-CN" altLang="zh-CN" sz="1600" dirty="0">
                <a:solidFill>
                  <a:srgbClr val="0D0D0D"/>
                </a:solidFill>
                <a:latin typeface="Arial" panose="020B0604020202020204" pitchFamily="34" charset="0"/>
                <a:ea typeface="微软雅黑" panose="020B0503020204020204" pitchFamily="34" charset="-122"/>
              </a:rPr>
              <a:t>记录条数</a:t>
            </a:r>
            <a:r>
              <a:rPr lang="en-US" altLang="zh-CN" sz="1600" dirty="0">
                <a:solidFill>
                  <a:srgbClr val="0D0D0D"/>
                </a:solidFill>
                <a:latin typeface="Arial" panose="020B0604020202020204" pitchFamily="34" charset="0"/>
                <a:ea typeface="微软雅黑" panose="020B0503020204020204" pitchFamily="34" charset="-122"/>
              </a:rPr>
              <a:t>&gt;</a:t>
            </a:r>
            <a:endParaRPr lang="zh-CN" altLang="zh-CN" sz="1600" dirty="0">
              <a:solidFill>
                <a:srgbClr val="0D0D0D"/>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761642461"/>
      </p:ext>
    </p:extLst>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任务实施</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1819910" y="2096135"/>
            <a:ext cx="8971915" cy="2322195"/>
          </a:xfrm>
        </p:spPr>
        <p:txBody>
          <a:bodyPr>
            <a:noAutofit/>
          </a:bodyPr>
          <a:lstStyle/>
          <a:p>
            <a:pPr marL="571500" indent="-571500" algn="just" fontAlgn="auto">
              <a:lnSpc>
                <a:spcPct val="200000"/>
              </a:lnSpc>
              <a:spcBef>
                <a:spcPts val="100"/>
              </a:spcBef>
              <a:buFont typeface="+mj-ea"/>
              <a:buAutoNum type="ea1JpnChsDbPeriod"/>
            </a:pP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rPr>
              <a:t>Order </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By</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子句</a:t>
            </a:r>
            <a:endParaRPr lang="en-US" altLang="zh-CN" dirty="0" smtClean="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200000"/>
              </a:lnSpc>
              <a:spcBef>
                <a:spcPts val="100"/>
              </a:spcBef>
              <a:buFont typeface="+mj-ea"/>
              <a:buAutoNum type="ea1JpnChsDbPeriod"/>
            </a:pP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rPr>
              <a:t>Limit</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子句</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2" name="组合 11"/>
          <p:cNvGrpSpPr/>
          <p:nvPr/>
        </p:nvGrpSpPr>
        <p:grpSpPr>
          <a:xfrm>
            <a:off x="1123950" y="2028190"/>
            <a:ext cx="3810" cy="711200"/>
            <a:chOff x="1704" y="2776"/>
            <a:chExt cx="6" cy="1120"/>
          </a:xfrm>
        </p:grpSpPr>
        <p:cxnSp>
          <p:nvCxnSpPr>
            <p:cNvPr id="18" name="肘形连接符 17"/>
            <p:cNvCxnSpPr/>
            <p:nvPr>
              <p:custDataLst>
                <p:tags r:id="rId1"/>
              </p:custDataLst>
            </p:nvPr>
          </p:nvCxnSpPr>
          <p:spPr>
            <a:xfrm rot="16200000" flipH="1">
              <a:off x="1188" y="3302"/>
              <a:ext cx="1037" cy="5"/>
            </a:xfrm>
            <a:prstGeom prst="bentConnector5">
              <a:avLst>
                <a:gd name="adj1" fmla="val -24204"/>
                <a:gd name="adj2" fmla="val 324680000"/>
                <a:gd name="adj3" fmla="val 614368"/>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704" y="2776"/>
              <a:ext cx="6" cy="112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47964390"/>
      </p:ext>
    </p:extLst>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31850" y="1709738"/>
            <a:ext cx="10515600" cy="1255135"/>
          </a:xfrm>
        </p:spPr>
        <p:txBody>
          <a:bodyPr>
            <a:normAutofit/>
          </a:bodyPr>
          <a:lstStyle/>
          <a:p>
            <a:r>
              <a:rPr lang="zh-CN" altLang="en-US" sz="4800" dirty="0">
                <a:latin typeface="微软雅黑" panose="020B0503020204020204" pitchFamily="34" charset="-122"/>
                <a:ea typeface="微软雅黑" panose="020B0503020204020204" pitchFamily="34" charset="-122"/>
              </a:rPr>
              <a:t>任务</a:t>
            </a:r>
            <a:r>
              <a:rPr lang="en-US" altLang="zh-CN" sz="4800" dirty="0">
                <a:latin typeface="微软雅黑" panose="020B0503020204020204" pitchFamily="34" charset="-122"/>
                <a:ea typeface="微软雅黑" panose="020B0503020204020204" pitchFamily="34" charset="-122"/>
              </a:rPr>
              <a:t>2-1</a:t>
            </a:r>
            <a:r>
              <a:rPr lang="zh-CN" altLang="en-US" sz="4800" dirty="0">
                <a:latin typeface="微软雅黑" panose="020B0503020204020204" pitchFamily="34" charset="-122"/>
                <a:ea typeface="微软雅黑" panose="020B0503020204020204" pitchFamily="34" charset="-122"/>
              </a:rPr>
              <a:t>：</a:t>
            </a:r>
            <a:r>
              <a:rPr lang="zh-CN" sz="4800" dirty="0">
                <a:latin typeface="微软雅黑" panose="020B0503020204020204" pitchFamily="34" charset="-122"/>
                <a:ea typeface="微软雅黑" panose="020B0503020204020204" pitchFamily="34" charset="-122"/>
              </a:rPr>
              <a:t>SELECT语句</a:t>
            </a:r>
          </a:p>
        </p:txBody>
      </p:sp>
      <p:sp>
        <p:nvSpPr>
          <p:cNvPr id="9" name="内容占位符 8"/>
          <p:cNvSpPr>
            <a:spLocks noGrp="1"/>
          </p:cNvSpPr>
          <p:nvPr>
            <p:ph type="body" idx="1"/>
          </p:nvPr>
        </p:nvSpPr>
        <p:spPr>
          <a:xfrm>
            <a:off x="831850" y="3527281"/>
            <a:ext cx="10515600" cy="2226974"/>
          </a:xfrm>
        </p:spPr>
        <p:txBody>
          <a:bodyPr>
            <a:normAutofit/>
          </a:bodyPr>
          <a:lstStyle/>
          <a:p>
            <a:pPr indent="504190">
              <a:lnSpc>
                <a:spcPct val="160000"/>
              </a:lnSpc>
              <a:spcAft>
                <a:spcPts val="600"/>
              </a:spcAft>
              <a:buNone/>
            </a:pPr>
            <a:r>
              <a:rPr>
                <a:latin typeface="+mn-ea"/>
              </a:rPr>
              <a:t>分析学生的个人信息，首先从Select语句着手。</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8319770" cy="454025"/>
          </a:xfrm>
        </p:spPr>
        <p:txBody>
          <a:bodyPr>
            <a:normAutofit fontScale="90000"/>
          </a:bodyPr>
          <a:lstStyle/>
          <a:p>
            <a:pPr lvl="0" algn="just"/>
            <a:r>
              <a:rPr lang="zh-CN" sz="3110" b="1" dirty="0" smtClean="0">
                <a:latin typeface="微软雅黑" panose="020B0503020204020204" pitchFamily="34" charset="-122"/>
                <a:ea typeface="微软雅黑" panose="020B0503020204020204" pitchFamily="34" charset="-122"/>
                <a:cs typeface="微软雅黑" panose="020B0503020204020204" pitchFamily="34" charset="-122"/>
              </a:rPr>
              <a:t>一、</a:t>
            </a:r>
            <a:r>
              <a:rPr lang="en-US" altLang="zh-CN" sz="3110" b="1" dirty="0" smtClean="0">
                <a:latin typeface="微软雅黑" panose="020B0503020204020204" pitchFamily="34" charset="-122"/>
                <a:ea typeface="微软雅黑" panose="020B0503020204020204" pitchFamily="34" charset="-122"/>
                <a:cs typeface="微软雅黑" panose="020B0503020204020204" pitchFamily="34" charset="-122"/>
              </a:rPr>
              <a:t>Order </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By</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子句</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数据表中</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2002</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年出生的学生信息，并降序输出。</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342729795"/>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394585"/>
            <a:ext cx="10854055" cy="830997"/>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From Student where Birth Between '2002-1-1' and '2002-12-31' Order By </a:t>
            </a:r>
            <a:r>
              <a:rPr 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Birth </a:t>
            </a:r>
            <a:r>
              <a:rPr lang="en-US" sz="2400" b="1" dirty="0" err="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D</a:t>
            </a:r>
            <a:r>
              <a:rPr lang="en-US" altLang="zh-CN" sz="2400" b="1" dirty="0" err="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esc</a:t>
            </a:r>
            <a:r>
              <a:rPr 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7" name="图片 16"/>
          <p:cNvPicPr/>
          <p:nvPr/>
        </p:nvPicPr>
        <p:blipFill>
          <a:blip r:embed="rId5"/>
          <a:stretch>
            <a:fillRect/>
          </a:stretch>
        </p:blipFill>
        <p:spPr>
          <a:xfrm>
            <a:off x="602614" y="3495457"/>
            <a:ext cx="8473292" cy="2197210"/>
          </a:xfrm>
          <a:prstGeom prst="rect">
            <a:avLst/>
          </a:prstGeom>
        </p:spPr>
      </p:pic>
    </p:spTree>
    <p:extLst>
      <p:ext uri="{BB962C8B-B14F-4D97-AF65-F5344CB8AC3E}">
        <p14:creationId xmlns:p14="http://schemas.microsoft.com/office/powerpoint/2010/main" val="2775291747"/>
      </p:ext>
    </p:extLst>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8319770" cy="454025"/>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二</a:t>
            </a:r>
            <a:r>
              <a:rPr lang="zh-CN" sz="311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3110" b="1" dirty="0" smtClean="0">
                <a:latin typeface="微软雅黑" panose="020B0503020204020204" pitchFamily="34" charset="-122"/>
                <a:ea typeface="微软雅黑" panose="020B0503020204020204" pitchFamily="34" charset="-122"/>
                <a:cs typeface="微软雅黑" panose="020B0503020204020204" pitchFamily="34" charset="-122"/>
              </a:rPr>
              <a:t>Limit</a:t>
            </a:r>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子句</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616199" y="1223962"/>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00000"/>
              </a:lnSpc>
              <a:spcBef>
                <a:spcPts val="0"/>
              </a:spcBef>
              <a:buNone/>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学生年龄进行分析。</a:t>
            </a:r>
          </a:p>
          <a:p>
            <a:pPr marL="0" indent="0" algn="just" fontAlgn="auto">
              <a:lnSpc>
                <a:spcPct val="100000"/>
              </a:lnSpc>
              <a:spcBef>
                <a:spcPts val="0"/>
              </a:spcBef>
              <a:buNone/>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表中年龄最小的三个学生信息。</a:t>
            </a:r>
          </a:p>
          <a:p>
            <a:pPr marL="0" indent="0" algn="just" fontAlgn="auto">
              <a:lnSpc>
                <a:spcPct val="100000"/>
              </a:lnSpc>
              <a:spcBef>
                <a:spcPts val="0"/>
              </a:spcBef>
              <a:buNone/>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表中第五年轻的学生信息。</a:t>
            </a: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342729795"/>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394585"/>
            <a:ext cx="10854055" cy="3046988"/>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步骤一</a:t>
            </a:r>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 from Student Order by Birth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desc</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limit </a:t>
            </a:r>
            <a:r>
              <a:rPr 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en-US" altLang="zh-CN"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en-US" altLang="zh-CN"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步骤二：</a:t>
            </a:r>
            <a:r>
              <a:rPr lang="en-US" altLang="zh-CN"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 from Student Order by Birth </a:t>
            </a:r>
            <a:r>
              <a:rPr lang="en-US" altLang="zh-CN"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desc</a:t>
            </a:r>
            <a:r>
              <a:rPr lang="en-US" altLang="zh-CN"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limit </a:t>
            </a:r>
            <a:r>
              <a:rPr lang="en-US" altLang="zh-CN"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4,1;</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6" name="图片 15"/>
          <p:cNvPicPr/>
          <p:nvPr/>
        </p:nvPicPr>
        <p:blipFill>
          <a:blip r:embed="rId5"/>
          <a:stretch>
            <a:fillRect/>
          </a:stretch>
        </p:blipFill>
        <p:spPr>
          <a:xfrm>
            <a:off x="754981" y="2990214"/>
            <a:ext cx="6657496" cy="1441451"/>
          </a:xfrm>
          <a:prstGeom prst="rect">
            <a:avLst/>
          </a:prstGeom>
        </p:spPr>
      </p:pic>
      <p:pic>
        <p:nvPicPr>
          <p:cNvPr id="19" name="图片 18"/>
          <p:cNvPicPr/>
          <p:nvPr/>
        </p:nvPicPr>
        <p:blipFill>
          <a:blip r:embed="rId6"/>
          <a:stretch>
            <a:fillRect/>
          </a:stretch>
        </p:blipFill>
        <p:spPr>
          <a:xfrm>
            <a:off x="754981" y="5203469"/>
            <a:ext cx="6657496" cy="1435456"/>
          </a:xfrm>
          <a:prstGeom prst="rect">
            <a:avLst/>
          </a:prstGeom>
        </p:spPr>
      </p:pic>
    </p:spTree>
    <p:extLst>
      <p:ext uri="{BB962C8B-B14F-4D97-AF65-F5344CB8AC3E}">
        <p14:creationId xmlns:p14="http://schemas.microsoft.com/office/powerpoint/2010/main" val="1951559723"/>
      </p:ext>
    </p:extLst>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标注 6"/>
          <p:cNvSpPr/>
          <p:nvPr/>
        </p:nvSpPr>
        <p:spPr>
          <a:xfrm>
            <a:off x="845185" y="2078355"/>
            <a:ext cx="7301865" cy="1878330"/>
          </a:xfrm>
          <a:prstGeom prst="wedgeRectCallout">
            <a:avLst>
              <a:gd name="adj1" fmla="val 69897"/>
              <a:gd name="adj2" fmla="val 6460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20940000">
            <a:off x="361886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1350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矩形 3"/>
          <p:cNvSpPr/>
          <p:nvPr/>
        </p:nvSpPr>
        <p:spPr>
          <a:xfrm>
            <a:off x="6430645" y="4315460"/>
            <a:ext cx="2753360" cy="1699260"/>
          </a:xfrm>
          <a:prstGeom prst="rect">
            <a:avLst/>
          </a:prstGeom>
          <a:solidFill>
            <a:schemeClr val="bg1"/>
          </a:solidFill>
          <a:ln w="92075">
            <a:solidFill>
              <a:srgbClr val="46A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流程图: 手动操作 7"/>
          <p:cNvSpPr/>
          <p:nvPr/>
        </p:nvSpPr>
        <p:spPr>
          <a:xfrm rot="10800000">
            <a:off x="6837045" y="6126480"/>
            <a:ext cx="1940560" cy="274955"/>
          </a:xfrm>
          <a:prstGeom prst="flowChartManualOperation">
            <a:avLst/>
          </a:prstGeom>
          <a:solidFill>
            <a:srgbClr val="47A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8" name="组合 17"/>
          <p:cNvGrpSpPr/>
          <p:nvPr/>
        </p:nvGrpSpPr>
        <p:grpSpPr>
          <a:xfrm>
            <a:off x="9576435" y="4094480"/>
            <a:ext cx="1200785" cy="2306955"/>
            <a:chOff x="11919" y="3554"/>
            <a:chExt cx="2544" cy="4336"/>
          </a:xfrm>
        </p:grpSpPr>
        <p:sp>
          <p:nvSpPr>
            <p:cNvPr id="10" name="圆角矩形 9"/>
            <p:cNvSpPr/>
            <p:nvPr/>
          </p:nvSpPr>
          <p:spPr>
            <a:xfrm>
              <a:off x="11919" y="3554"/>
              <a:ext cx="2544" cy="4336"/>
            </a:xfrm>
            <a:prstGeom prst="roundRect">
              <a:avLst>
                <a:gd name="adj" fmla="val 11635"/>
              </a:avLst>
            </a:prstGeom>
            <a:solidFill>
              <a:srgbClr val="47A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圆角矩形 11"/>
            <p:cNvSpPr/>
            <p:nvPr>
              <p:custDataLst>
                <p:tags r:id="rId2"/>
              </p:custDataLst>
            </p:nvPr>
          </p:nvSpPr>
          <p:spPr>
            <a:xfrm>
              <a:off x="12270" y="4026"/>
              <a:ext cx="1841" cy="578"/>
            </a:xfrm>
            <a:prstGeom prst="roundRect">
              <a:avLst>
                <a:gd name="adj" fmla="val 116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圆角矩形 12"/>
            <p:cNvSpPr/>
            <p:nvPr>
              <p:custDataLst>
                <p:tags r:id="rId3"/>
              </p:custDataLst>
            </p:nvPr>
          </p:nvSpPr>
          <p:spPr>
            <a:xfrm>
              <a:off x="12270" y="5046"/>
              <a:ext cx="1841" cy="12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圆角矩形 15"/>
            <p:cNvSpPr/>
            <p:nvPr>
              <p:custDataLst>
                <p:tags r:id="rId4"/>
              </p:custDataLst>
            </p:nvPr>
          </p:nvSpPr>
          <p:spPr>
            <a:xfrm>
              <a:off x="12270" y="5608"/>
              <a:ext cx="1841" cy="12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椭圆 16"/>
            <p:cNvSpPr/>
            <p:nvPr/>
          </p:nvSpPr>
          <p:spPr>
            <a:xfrm>
              <a:off x="12943" y="6520"/>
              <a:ext cx="528" cy="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 name="内容占位符 2"/>
          <p:cNvSpPr>
            <a:spLocks noGrp="1"/>
          </p:cNvSpPr>
          <p:nvPr>
            <p:ph idx="1"/>
          </p:nvPr>
        </p:nvSpPr>
        <p:spPr>
          <a:xfrm>
            <a:off x="1836420" y="2315210"/>
            <a:ext cx="5089525" cy="629920"/>
          </a:xfrm>
        </p:spPr>
        <p:txBody>
          <a:bodyPr>
            <a:noAutofit/>
          </a:bodyPr>
          <a:lstStyle/>
          <a:p>
            <a:pPr marL="0" indent="0" algn="ctr" fontAlgn="auto">
              <a:lnSpc>
                <a:spcPct val="130000"/>
              </a:lnSpc>
              <a:buNone/>
            </a:pPr>
            <a:r>
              <a:rPr sz="5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感谢观看</a:t>
            </a:r>
          </a:p>
        </p:txBody>
      </p:sp>
      <p:pic>
        <p:nvPicPr>
          <p:cNvPr id="9" name="图片 8"/>
          <p:cNvPicPr>
            <a:picLocks noChangeAspect="1"/>
          </p:cNvPicPr>
          <p:nvPr/>
        </p:nvPicPr>
        <p:blipFill>
          <a:blip r:embed="rId6"/>
          <a:stretch>
            <a:fillRect/>
          </a:stretch>
        </p:blipFill>
        <p:spPr>
          <a:xfrm>
            <a:off x="6600825" y="4418965"/>
            <a:ext cx="2413635" cy="1525905"/>
          </a:xfrm>
          <a:prstGeom prst="rect">
            <a:avLst/>
          </a:prstGeom>
        </p:spPr>
      </p:pic>
      <p:pic>
        <p:nvPicPr>
          <p:cNvPr id="11" name="图片 10"/>
          <p:cNvPicPr>
            <a:picLocks noChangeAspect="1"/>
          </p:cNvPicPr>
          <p:nvPr>
            <p:custDataLst>
              <p:tags r:id="rId1"/>
            </p:custDataLst>
          </p:nvPr>
        </p:nvPicPr>
        <p:blipFill>
          <a:blip r:embed="rId7"/>
          <a:stretch>
            <a:fillRect/>
          </a:stretch>
        </p:blipFill>
        <p:spPr>
          <a:xfrm>
            <a:off x="1505585" y="4792345"/>
            <a:ext cx="2764155" cy="1608455"/>
          </a:xfrm>
          <a:prstGeom prst="rect">
            <a:avLst/>
          </a:prstGeom>
        </p:spPr>
      </p:pic>
      <p:sp>
        <p:nvSpPr>
          <p:cNvPr id="19" name="等腰三角形 18"/>
          <p:cNvSpPr/>
          <p:nvPr/>
        </p:nvSpPr>
        <p:spPr>
          <a:xfrm rot="3960000">
            <a:off x="9900285" y="172656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等腰三角形 19"/>
          <p:cNvSpPr/>
          <p:nvPr/>
        </p:nvSpPr>
        <p:spPr>
          <a:xfrm rot="2880000">
            <a:off x="9806940" y="193421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nvSpPr>
        <p:spPr>
          <a:xfrm rot="9840000">
            <a:off x="10982960" y="587057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等腰三角形 21"/>
          <p:cNvSpPr/>
          <p:nvPr/>
        </p:nvSpPr>
        <p:spPr>
          <a:xfrm rot="10500000">
            <a:off x="10866755" y="572198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bldLst>
      <p:bldP spid="7" grpId="0" bldLvl="0" animBg="1"/>
      <p:bldP spid="7" grpId="1" animBg="1"/>
      <p:bldP spid="14" grpId="0" animBg="1"/>
      <p:bldP spid="14" grpId="1" animBg="1"/>
      <p:bldP spid="15" grpId="0" animBg="1"/>
      <p:bldP spid="15" grpId="1" animBg="1"/>
      <p:bldP spid="4" grpId="0" animBg="1"/>
      <p:bldP spid="4" grpId="1" animBg="1"/>
      <p:bldP spid="8" grpId="0" animBg="1"/>
      <p:bldP spid="8" grpId="1" animBg="1"/>
      <p:bldP spid="3" grpId="0" build="p"/>
      <p:bldP spid="3" grpId="1" build="p"/>
      <p:bldP spid="19" grpId="0" animBg="1"/>
      <p:bldP spid="19" grpId="1" animBg="1"/>
      <p:bldP spid="20" grpId="0" animBg="1"/>
      <p:bldP spid="20" grpId="1" animBg="1"/>
      <p:bldP spid="21" grpId="0" animBg="1"/>
      <p:bldP spid="21" grpId="1" animBg="1"/>
      <p:bldP spid="22" grpId="0" animBg="1"/>
      <p:bldP spid="22"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任务分析</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sz="2000" dirty="0">
                <a:solidFill>
                  <a:srgbClr val="FF0000"/>
                </a:solidFill>
              </a:rPr>
              <a:t>SELECT 语句用于从数据库中选取数据，返回的数据存储在结果表中</a:t>
            </a:r>
            <a:r>
              <a:rPr sz="2000" dirty="0"/>
              <a:t>，称为</a:t>
            </a:r>
            <a:r>
              <a:rPr sz="2000" b="1" dirty="0">
                <a:solidFill>
                  <a:srgbClr val="FF0000"/>
                </a:solidFill>
              </a:rPr>
              <a:t>结果集</a:t>
            </a:r>
            <a:r>
              <a:rPr sz="2000" dirty="0"/>
              <a:t>。其中，SELECT关键字用于指定需要在查询返回的结果集中包含的属性（列），即我们需要看到的字段及其对应的值。</a:t>
            </a: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b="1" dirty="0">
                <a:solidFill>
                  <a:srgbClr val="00B0F0"/>
                </a:solidFill>
              </a:rPr>
              <a:t>Select语句的语法格式及其功能</a:t>
            </a:r>
            <a:endParaRPr lang="zh-CN" altLang="en-US" b="1" dirty="0">
              <a:solidFill>
                <a:srgbClr val="00B0F0"/>
              </a:solidFill>
            </a:endParaRPr>
          </a:p>
          <a:p>
            <a:pPr marL="0" indent="457200" fontAlgn="auto">
              <a:lnSpc>
                <a:spcPct val="150000"/>
              </a:lnSpc>
              <a:buNone/>
            </a:pPr>
            <a:r>
              <a:rPr sz="2000" dirty="0"/>
              <a:t>MySQL从数据表中查询数据的基本语句为Select语句，Select语句的一般格式如下。</a:t>
            </a:r>
          </a:p>
          <a:p>
            <a:pPr marL="0" indent="457200" fontAlgn="auto">
              <a:lnSpc>
                <a:spcPct val="150000"/>
              </a:lnSpc>
              <a:buNone/>
            </a:pPr>
            <a:endParaRPr lang="zh-CN" altLang="en-US" sz="2000" dirty="0"/>
          </a:p>
        </p:txBody>
      </p:sp>
      <p:sp>
        <p:nvSpPr>
          <p:cNvPr id="966" name="文本框 2"/>
          <p:cNvSpPr txBox="1">
            <a:spLocks noChangeArrowheads="1"/>
          </p:cNvSpPr>
          <p:nvPr>
            <p:custDataLst>
              <p:tags r:id="rId1"/>
            </p:custDataLst>
          </p:nvPr>
        </p:nvSpPr>
        <p:spPr bwMode="auto">
          <a:xfrm>
            <a:off x="655955" y="2740660"/>
            <a:ext cx="4556125" cy="3145155"/>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indent="0" algn="l" fontAlgn="auto">
              <a:lnSpc>
                <a:spcPct val="150000"/>
              </a:lnSpc>
              <a:spcBef>
                <a:spcPts val="0"/>
              </a:spcBef>
              <a:spcAft>
                <a:spcPts val="0"/>
              </a:spcAft>
            </a:pPr>
            <a:r>
              <a:rPr lang="en-US" altLang="zh-CN" sz="1600" kern="1200">
                <a:solidFill>
                  <a:srgbClr val="FF0D0D"/>
                </a:solidFill>
                <a:latin typeface="Arial" panose="020B0604020202020204"/>
                <a:ea typeface="微软雅黑" panose="020B0503020204020204" pitchFamily="34" charset="-122"/>
                <a:cs typeface="+mn-cs"/>
                <a:sym typeface="Times New Roman" panose="02020603050405020304"/>
              </a:rPr>
              <a:t>Select </a:t>
            </a:r>
            <a:r>
              <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rPr>
              <a:t> &lt;* | 字段名称 | 表达式列表&gt; </a:t>
            </a:r>
          </a:p>
          <a:p>
            <a:pPr indent="0" algn="l" fontAlgn="auto">
              <a:lnSpc>
                <a:spcPct val="150000"/>
              </a:lnSpc>
              <a:spcBef>
                <a:spcPts val="0"/>
              </a:spcBef>
              <a:spcAft>
                <a:spcPts val="0"/>
              </a:spcAft>
            </a:pPr>
            <a:r>
              <a:rPr lang="en-US" altLang="zh-CN" sz="1600" kern="1200">
                <a:solidFill>
                  <a:srgbClr val="FF0D0D"/>
                </a:solidFill>
                <a:latin typeface="Arial" panose="020B0604020202020204"/>
                <a:ea typeface="微软雅黑" panose="020B0503020204020204" pitchFamily="34" charset="-122"/>
                <a:cs typeface="+mn-cs"/>
                <a:sym typeface="Times New Roman" panose="02020603050405020304"/>
              </a:rPr>
              <a:t>From </a:t>
            </a:r>
            <a:r>
              <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rPr>
              <a:t>&lt;数据表名称 | 视图名称&gt; </a:t>
            </a:r>
          </a:p>
          <a:p>
            <a:pPr indent="0" algn="l" fontAlgn="auto">
              <a:lnSpc>
                <a:spcPct val="150000"/>
              </a:lnSpc>
              <a:spcBef>
                <a:spcPts val="0"/>
              </a:spcBef>
              <a:spcAft>
                <a:spcPts val="0"/>
              </a:spcAft>
            </a:pPr>
            <a:r>
              <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rPr>
              <a:t>[</a:t>
            </a:r>
            <a:r>
              <a:rPr lang="en-US" altLang="zh-CN" sz="1600" kern="1200">
                <a:solidFill>
                  <a:srgbClr val="FF0D0D"/>
                </a:solidFill>
                <a:latin typeface="Arial" panose="020B0604020202020204"/>
                <a:ea typeface="微软雅黑" panose="020B0503020204020204" pitchFamily="34" charset="-122"/>
                <a:cs typeface="+mn-cs"/>
                <a:sym typeface="Times New Roman" panose="02020603050405020304"/>
              </a:rPr>
              <a:t>Where </a:t>
            </a:r>
            <a:r>
              <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rPr>
              <a:t> &lt;条件表达式&gt;  ] </a:t>
            </a:r>
          </a:p>
          <a:p>
            <a:pPr indent="0" algn="l" fontAlgn="auto">
              <a:lnSpc>
                <a:spcPct val="150000"/>
              </a:lnSpc>
              <a:spcBef>
                <a:spcPts val="0"/>
              </a:spcBef>
              <a:spcAft>
                <a:spcPts val="0"/>
              </a:spcAft>
            </a:pPr>
            <a:r>
              <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rPr>
              <a:t>[</a:t>
            </a:r>
            <a:r>
              <a:rPr lang="en-US" altLang="zh-CN" sz="1600" kern="1200">
                <a:solidFill>
                  <a:srgbClr val="FF0D0D"/>
                </a:solidFill>
                <a:latin typeface="Arial" panose="020B0604020202020204"/>
                <a:ea typeface="微软雅黑" panose="020B0503020204020204" pitchFamily="34" charset="-122"/>
                <a:cs typeface="+mn-cs"/>
                <a:sym typeface="Times New Roman" panose="02020603050405020304"/>
              </a:rPr>
              <a:t>Group By </a:t>
            </a:r>
            <a:r>
              <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rPr>
              <a:t>&lt;分组的字段名称 | 表达式&gt; ] </a:t>
            </a:r>
          </a:p>
          <a:p>
            <a:pPr indent="0" algn="l" fontAlgn="auto">
              <a:lnSpc>
                <a:spcPct val="150000"/>
              </a:lnSpc>
              <a:spcBef>
                <a:spcPts val="0"/>
              </a:spcBef>
              <a:spcAft>
                <a:spcPts val="0"/>
              </a:spcAft>
            </a:pPr>
            <a:r>
              <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rPr>
              <a:t>[</a:t>
            </a:r>
            <a:r>
              <a:rPr lang="en-US" altLang="zh-CN" sz="1600" kern="1200">
                <a:solidFill>
                  <a:srgbClr val="FF0D0D"/>
                </a:solidFill>
                <a:latin typeface="Arial" panose="020B0604020202020204"/>
                <a:ea typeface="微软雅黑" panose="020B0503020204020204" pitchFamily="34" charset="-122"/>
                <a:cs typeface="+mn-cs"/>
                <a:sym typeface="Times New Roman" panose="02020603050405020304"/>
              </a:rPr>
              <a:t>Having  </a:t>
            </a:r>
            <a:r>
              <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rPr>
              <a:t>&lt;筛选条件&gt;  ] </a:t>
            </a:r>
          </a:p>
          <a:p>
            <a:pPr indent="0" algn="l" fontAlgn="auto">
              <a:lnSpc>
                <a:spcPct val="150000"/>
              </a:lnSpc>
              <a:spcBef>
                <a:spcPts val="0"/>
              </a:spcBef>
              <a:spcAft>
                <a:spcPts val="0"/>
              </a:spcAft>
            </a:pPr>
            <a:r>
              <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rPr>
              <a:t>[</a:t>
            </a:r>
            <a:r>
              <a:rPr lang="en-US" altLang="zh-CN" sz="1600" kern="1200">
                <a:solidFill>
                  <a:srgbClr val="FF0D0D"/>
                </a:solidFill>
                <a:latin typeface="Arial" panose="020B0604020202020204"/>
                <a:ea typeface="微软雅黑" panose="020B0503020204020204" pitchFamily="34" charset="-122"/>
                <a:cs typeface="+mn-cs"/>
                <a:sym typeface="Times New Roman" panose="02020603050405020304"/>
              </a:rPr>
              <a:t>Order By  </a:t>
            </a:r>
            <a:r>
              <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rPr>
              <a:t>&lt;排序的字段名称 | 表达式&gt; </a:t>
            </a:r>
            <a:r>
              <a:rPr lang="en-US" altLang="zh-CN" sz="1600" kern="1200">
                <a:solidFill>
                  <a:srgbClr val="FF0D0D"/>
                </a:solidFill>
                <a:latin typeface="Arial" panose="020B0604020202020204"/>
                <a:ea typeface="微软雅黑" panose="020B0503020204020204" pitchFamily="34" charset="-122"/>
                <a:cs typeface="+mn-cs"/>
                <a:sym typeface="Times New Roman" panose="02020603050405020304"/>
              </a:rPr>
              <a:t> Asc </a:t>
            </a:r>
            <a:r>
              <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rPr>
              <a:t>| </a:t>
            </a:r>
            <a:r>
              <a:rPr lang="en-US" altLang="zh-CN" sz="1600" kern="1200">
                <a:solidFill>
                  <a:srgbClr val="FF0D0D"/>
                </a:solidFill>
                <a:latin typeface="Arial" panose="020B0604020202020204"/>
                <a:ea typeface="微软雅黑" panose="020B0503020204020204" pitchFamily="34" charset="-122"/>
                <a:cs typeface="+mn-cs"/>
                <a:sym typeface="Times New Roman" panose="02020603050405020304"/>
              </a:rPr>
              <a:t>Desc  </a:t>
            </a:r>
            <a:r>
              <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rPr>
              <a:t>] </a:t>
            </a:r>
            <a:endParaRPr lang="en-US" altLang="zh-CN" sz="1600" kern="1200">
              <a:solidFill>
                <a:srgbClr val="FF0D0D"/>
              </a:solidFill>
              <a:latin typeface="Arial" panose="020B0604020202020204"/>
              <a:ea typeface="微软雅黑" panose="020B0503020204020204" pitchFamily="34" charset="-122"/>
              <a:cs typeface="+mn-cs"/>
              <a:sym typeface="Times New Roman" panose="02020603050405020304"/>
            </a:endParaRPr>
          </a:p>
          <a:p>
            <a:pPr indent="0" algn="l" fontAlgn="auto">
              <a:lnSpc>
                <a:spcPct val="150000"/>
              </a:lnSpc>
              <a:spcBef>
                <a:spcPts val="0"/>
              </a:spcBef>
              <a:spcAft>
                <a:spcPts val="0"/>
              </a:spcAft>
            </a:pPr>
            <a:r>
              <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rPr>
              <a:t>[</a:t>
            </a:r>
            <a:r>
              <a:rPr lang="en-US" altLang="zh-CN" sz="1600" kern="1200">
                <a:solidFill>
                  <a:srgbClr val="FF0D0D"/>
                </a:solidFill>
                <a:latin typeface="Arial" panose="020B0604020202020204"/>
                <a:ea typeface="微软雅黑" panose="020B0503020204020204" pitchFamily="34" charset="-122"/>
                <a:cs typeface="+mn-cs"/>
                <a:sym typeface="Times New Roman" panose="02020603050405020304"/>
              </a:rPr>
              <a:t>Limit</a:t>
            </a:r>
            <a:r>
              <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rPr>
              <a:t> [&lt;</a:t>
            </a:r>
            <a:r>
              <a:rPr lang="en-US" altLang="zh-CN" sz="1600" kern="1200">
                <a:solidFill>
                  <a:srgbClr val="FF0D0D"/>
                </a:solidFill>
                <a:latin typeface="Arial" panose="020B0604020202020204"/>
                <a:ea typeface="微软雅黑" panose="020B0503020204020204" pitchFamily="34" charset="-122"/>
                <a:cs typeface="+mn-cs"/>
                <a:sym typeface="Times New Roman" panose="02020603050405020304"/>
              </a:rPr>
              <a:t>offset</a:t>
            </a:r>
            <a:r>
              <a:rPr lang="en-US" altLang="zh-CN" sz="1600" kern="1200">
                <a:solidFill>
                  <a:srgbClr val="0D0D0D"/>
                </a:solidFill>
                <a:latin typeface="Arial" panose="020B0604020202020204"/>
                <a:ea typeface="微软雅黑" panose="020B0503020204020204" pitchFamily="34" charset="-122"/>
                <a:cs typeface="+mn-cs"/>
                <a:sym typeface="Times New Roman" panose="02020603050405020304"/>
              </a:rPr>
              <a:t>&gt;,] &lt;记录条数&gt; ]</a:t>
            </a:r>
          </a:p>
        </p:txBody>
      </p:sp>
      <p:sp>
        <p:nvSpPr>
          <p:cNvPr id="100" name="文本框 99"/>
          <p:cNvSpPr txBox="1"/>
          <p:nvPr/>
        </p:nvSpPr>
        <p:spPr>
          <a:xfrm>
            <a:off x="5097780" y="2639060"/>
            <a:ext cx="6949440" cy="3538220"/>
          </a:xfrm>
          <a:prstGeom prst="rect">
            <a:avLst/>
          </a:prstGeom>
          <a:noFill/>
          <a:ln w="9525">
            <a:noFill/>
          </a:ln>
        </p:spPr>
        <p:txBody>
          <a:bodyPr wrap="square">
            <a:spAutoFit/>
          </a:bodyPr>
          <a:lstStyle/>
          <a:p>
            <a:pPr indent="266700" fontAlgn="auto"/>
            <a:r>
              <a:rPr lang="en-US" sz="1400" b="0">
                <a:solidFill>
                  <a:srgbClr val="FF0000"/>
                </a:solidFill>
                <a:latin typeface="+mn-ea"/>
                <a:cs typeface="+mn-ea"/>
              </a:rPr>
              <a:t>Select</a:t>
            </a:r>
            <a:r>
              <a:rPr lang="zh-CN" sz="1400" b="0">
                <a:solidFill>
                  <a:srgbClr val="0C0C0C"/>
                </a:solidFill>
                <a:latin typeface="+mn-ea"/>
                <a:cs typeface="+mn-ea"/>
              </a:rPr>
              <a:t>关键字后面的字段名称或表达式列表表示需要查询的字段名称或表达式，</a:t>
            </a:r>
            <a:r>
              <a:rPr lang="en-US" sz="1400" b="0">
                <a:solidFill>
                  <a:srgbClr val="0C0C0C"/>
                </a:solidFill>
                <a:latin typeface="+mn-ea"/>
                <a:cs typeface="+mn-ea"/>
              </a:rPr>
              <a:t>“*</a:t>
            </a:r>
            <a:r>
              <a:rPr lang="zh-CN" sz="1400" b="0">
                <a:solidFill>
                  <a:srgbClr val="0C0C0C"/>
                </a:solidFill>
                <a:latin typeface="+mn-ea"/>
                <a:cs typeface="+mn-ea"/>
              </a:rPr>
              <a:t>”是通配符，代表所有字段。</a:t>
            </a:r>
          </a:p>
          <a:p>
            <a:pPr indent="266700" fontAlgn="auto"/>
            <a:r>
              <a:rPr lang="en-US" sz="1400" b="0">
                <a:solidFill>
                  <a:srgbClr val="FF0000"/>
                </a:solidFill>
                <a:latin typeface="+mn-ea"/>
                <a:cs typeface="+mn-ea"/>
              </a:rPr>
              <a:t>From</a:t>
            </a:r>
            <a:r>
              <a:rPr lang="zh-CN" sz="1400" b="0">
                <a:solidFill>
                  <a:srgbClr val="0C0C0C"/>
                </a:solidFill>
                <a:latin typeface="+mn-ea"/>
                <a:cs typeface="+mn-ea"/>
              </a:rPr>
              <a:t>子句是</a:t>
            </a:r>
            <a:r>
              <a:rPr lang="en-US" sz="1400" b="0">
                <a:solidFill>
                  <a:srgbClr val="0C0C0C"/>
                </a:solidFill>
                <a:latin typeface="+mn-ea"/>
                <a:cs typeface="+mn-ea"/>
              </a:rPr>
              <a:t>Select</a:t>
            </a:r>
            <a:r>
              <a:rPr lang="zh-CN" sz="1400" b="0">
                <a:solidFill>
                  <a:srgbClr val="0C0C0C"/>
                </a:solidFill>
                <a:latin typeface="+mn-ea"/>
                <a:cs typeface="+mn-ea"/>
              </a:rPr>
              <a:t>语句所必需的子句，用于标识从中检索数据的一张或多张数据表或视图。</a:t>
            </a:r>
          </a:p>
          <a:p>
            <a:pPr indent="266700" fontAlgn="auto"/>
            <a:r>
              <a:rPr lang="en-US" sz="1400" b="0">
                <a:solidFill>
                  <a:srgbClr val="FF0000"/>
                </a:solidFill>
                <a:latin typeface="+mn-ea"/>
                <a:cs typeface="+mn-ea"/>
              </a:rPr>
              <a:t>Where</a:t>
            </a:r>
            <a:r>
              <a:rPr lang="zh-CN" sz="1400" b="0">
                <a:solidFill>
                  <a:srgbClr val="0C0C0C"/>
                </a:solidFill>
                <a:latin typeface="+mn-ea"/>
                <a:cs typeface="+mn-ea"/>
              </a:rPr>
              <a:t>子句用于设定查询条件以返回需要的记录，如果有</a:t>
            </a:r>
            <a:r>
              <a:rPr lang="en-US" sz="1400" b="0">
                <a:solidFill>
                  <a:srgbClr val="0C0C0C"/>
                </a:solidFill>
                <a:latin typeface="+mn-ea"/>
                <a:cs typeface="+mn-ea"/>
              </a:rPr>
              <a:t>Where</a:t>
            </a:r>
            <a:r>
              <a:rPr lang="zh-CN" sz="1400" b="0">
                <a:solidFill>
                  <a:srgbClr val="0C0C0C"/>
                </a:solidFill>
                <a:latin typeface="+mn-ea"/>
                <a:cs typeface="+mn-ea"/>
              </a:rPr>
              <a:t>子句，就按照对应的“条件表达式”规定的条件进行查询。如果没有</a:t>
            </a:r>
            <a:r>
              <a:rPr lang="en-US" sz="1400" b="0">
                <a:solidFill>
                  <a:srgbClr val="0C0C0C"/>
                </a:solidFill>
                <a:latin typeface="+mn-ea"/>
                <a:cs typeface="+mn-ea"/>
              </a:rPr>
              <a:t>Where</a:t>
            </a:r>
            <a:r>
              <a:rPr lang="zh-CN" sz="1400" b="0">
                <a:solidFill>
                  <a:srgbClr val="0C0C0C"/>
                </a:solidFill>
                <a:latin typeface="+mn-ea"/>
                <a:cs typeface="+mn-ea"/>
              </a:rPr>
              <a:t>子句，就查询所有记录。</a:t>
            </a:r>
          </a:p>
          <a:p>
            <a:pPr indent="266700" fontAlgn="auto"/>
            <a:r>
              <a:rPr lang="en-US" sz="1400" b="0">
                <a:solidFill>
                  <a:srgbClr val="FF0000"/>
                </a:solidFill>
                <a:latin typeface="+mn-ea"/>
                <a:cs typeface="+mn-ea"/>
              </a:rPr>
              <a:t>Group By</a:t>
            </a:r>
            <a:r>
              <a:rPr lang="zh-CN" sz="1400" b="0">
                <a:solidFill>
                  <a:srgbClr val="0C0C0C"/>
                </a:solidFill>
                <a:latin typeface="+mn-ea"/>
                <a:cs typeface="+mn-ea"/>
              </a:rPr>
              <a:t>子句用于将查询结果按指定的一个字段或多个字段的值进行分组统计，分组字段或表达式的值相等的被分为同一组。通常</a:t>
            </a:r>
            <a:r>
              <a:rPr lang="en-US" sz="1400" b="0">
                <a:solidFill>
                  <a:srgbClr val="0C0C0C"/>
                </a:solidFill>
                <a:latin typeface="+mn-ea"/>
                <a:cs typeface="+mn-ea"/>
              </a:rPr>
              <a:t>Group By</a:t>
            </a:r>
            <a:r>
              <a:rPr lang="zh-CN" sz="1400" b="0">
                <a:solidFill>
                  <a:srgbClr val="0C0C0C"/>
                </a:solidFill>
                <a:latin typeface="+mn-ea"/>
                <a:cs typeface="+mn-ea"/>
              </a:rPr>
              <a:t>子句与</a:t>
            </a:r>
            <a:r>
              <a:rPr lang="en-US" sz="1400" b="0">
                <a:solidFill>
                  <a:srgbClr val="0C0C0C"/>
                </a:solidFill>
                <a:latin typeface="+mn-ea"/>
                <a:cs typeface="+mn-ea"/>
              </a:rPr>
              <a:t>Count()</a:t>
            </a:r>
            <a:r>
              <a:rPr lang="zh-CN" sz="1400" b="0">
                <a:solidFill>
                  <a:srgbClr val="0C0C0C"/>
                </a:solidFill>
                <a:latin typeface="+mn-ea"/>
                <a:cs typeface="+mn-ea"/>
              </a:rPr>
              <a:t>、</a:t>
            </a:r>
            <a:r>
              <a:rPr lang="en-US" sz="1400" b="0">
                <a:solidFill>
                  <a:srgbClr val="0C0C0C"/>
                </a:solidFill>
                <a:latin typeface="+mn-ea"/>
                <a:cs typeface="+mn-ea"/>
              </a:rPr>
              <a:t>Sum()</a:t>
            </a:r>
            <a:r>
              <a:rPr lang="zh-CN" sz="1400" b="0">
                <a:solidFill>
                  <a:srgbClr val="0C0C0C"/>
                </a:solidFill>
                <a:latin typeface="+mn-ea"/>
                <a:cs typeface="+mn-ea"/>
              </a:rPr>
              <a:t>等聚合函数配合使用。</a:t>
            </a:r>
          </a:p>
          <a:p>
            <a:pPr indent="266700" fontAlgn="auto"/>
            <a:r>
              <a:rPr lang="en-US" sz="1400" b="0">
                <a:solidFill>
                  <a:srgbClr val="FF0000"/>
                </a:solidFill>
                <a:latin typeface="+mn-ea"/>
                <a:cs typeface="+mn-ea"/>
              </a:rPr>
              <a:t>Having</a:t>
            </a:r>
            <a:r>
              <a:rPr lang="zh-CN" sz="1400" b="0">
                <a:solidFill>
                  <a:srgbClr val="0C0C0C"/>
                </a:solidFill>
                <a:latin typeface="+mn-ea"/>
                <a:cs typeface="+mn-ea"/>
              </a:rPr>
              <a:t>子句与</a:t>
            </a:r>
            <a:r>
              <a:rPr lang="en-US" sz="1400" b="0">
                <a:solidFill>
                  <a:srgbClr val="0C0C0C"/>
                </a:solidFill>
                <a:latin typeface="+mn-ea"/>
                <a:cs typeface="+mn-ea"/>
              </a:rPr>
              <a:t>Group By</a:t>
            </a:r>
            <a:r>
              <a:rPr lang="zh-CN" sz="1400" b="0">
                <a:solidFill>
                  <a:srgbClr val="0C0C0C"/>
                </a:solidFill>
                <a:latin typeface="+mn-ea"/>
                <a:cs typeface="+mn-ea"/>
              </a:rPr>
              <a:t>子句配合使用，用于进一步对由</a:t>
            </a:r>
            <a:r>
              <a:rPr lang="en-US" sz="1400" b="0">
                <a:solidFill>
                  <a:srgbClr val="0C0C0C"/>
                </a:solidFill>
                <a:latin typeface="+mn-ea"/>
                <a:cs typeface="+mn-ea"/>
              </a:rPr>
              <a:t>Group By</a:t>
            </a:r>
            <a:r>
              <a:rPr lang="zh-CN" sz="1400" b="0">
                <a:solidFill>
                  <a:srgbClr val="0C0C0C"/>
                </a:solidFill>
                <a:latin typeface="+mn-ea"/>
                <a:cs typeface="+mn-ea"/>
              </a:rPr>
              <a:t>子句分组的结果限定筛选条件，满足该筛选条件的数据才能被输出。</a:t>
            </a:r>
          </a:p>
          <a:p>
            <a:pPr indent="266700" fontAlgn="auto"/>
            <a:r>
              <a:rPr lang="en-US" sz="1400" b="0">
                <a:solidFill>
                  <a:srgbClr val="FF0000"/>
                </a:solidFill>
                <a:latin typeface="+mn-ea"/>
                <a:cs typeface="+mn-ea"/>
              </a:rPr>
              <a:t>Order By</a:t>
            </a:r>
            <a:r>
              <a:rPr lang="zh-CN" sz="1400" b="0">
                <a:solidFill>
                  <a:srgbClr val="0C0C0C"/>
                </a:solidFill>
                <a:latin typeface="+mn-ea"/>
                <a:cs typeface="+mn-ea"/>
              </a:rPr>
              <a:t>子句用于将查询结果按指定的字段进行排序。排序包括升序排列和降序排列。其中</a:t>
            </a:r>
            <a:r>
              <a:rPr lang="en-US" sz="1400" b="0">
                <a:solidFill>
                  <a:srgbClr val="0C0C0C"/>
                </a:solidFill>
                <a:latin typeface="+mn-ea"/>
                <a:cs typeface="+mn-ea"/>
              </a:rPr>
              <a:t>Asc</a:t>
            </a:r>
            <a:r>
              <a:rPr lang="zh-CN" sz="1400" b="0">
                <a:solidFill>
                  <a:srgbClr val="0C0C0C"/>
                </a:solidFill>
                <a:latin typeface="+mn-ea"/>
                <a:cs typeface="+mn-ea"/>
              </a:rPr>
              <a:t>表示记录按升序排列，</a:t>
            </a:r>
            <a:r>
              <a:rPr lang="en-US" sz="1400" b="0">
                <a:solidFill>
                  <a:srgbClr val="0C0C0C"/>
                </a:solidFill>
                <a:latin typeface="+mn-ea"/>
                <a:cs typeface="+mn-ea"/>
              </a:rPr>
              <a:t>Desc</a:t>
            </a:r>
            <a:r>
              <a:rPr lang="zh-CN" sz="1400" b="0">
                <a:solidFill>
                  <a:srgbClr val="0C0C0C"/>
                </a:solidFill>
                <a:latin typeface="+mn-ea"/>
                <a:cs typeface="+mn-ea"/>
              </a:rPr>
              <a:t>表示记录按降序排列，默认状态下，记录按升序方式排列。</a:t>
            </a:r>
          </a:p>
          <a:p>
            <a:pPr indent="266700" fontAlgn="auto"/>
            <a:r>
              <a:rPr lang="en-US" sz="1400" b="0">
                <a:solidFill>
                  <a:srgbClr val="FF0000"/>
                </a:solidFill>
                <a:latin typeface="+mn-ea"/>
                <a:cs typeface="+mn-ea"/>
              </a:rPr>
              <a:t>Limit</a:t>
            </a:r>
            <a:r>
              <a:rPr lang="zh-CN" sz="1400" b="0">
                <a:solidFill>
                  <a:srgbClr val="0C0C0C"/>
                </a:solidFill>
                <a:latin typeface="+mn-ea"/>
                <a:cs typeface="+mn-ea"/>
              </a:rPr>
              <a:t>子句用于显示查询结果的条数。</a:t>
            </a:r>
            <a:r>
              <a:rPr lang="en-US" sz="1400" b="0">
                <a:solidFill>
                  <a:srgbClr val="0C0C0C"/>
                </a:solidFill>
                <a:latin typeface="+mn-ea"/>
                <a:cs typeface="+mn-ea"/>
              </a:rPr>
              <a:t>offset</a:t>
            </a:r>
            <a:r>
              <a:rPr lang="zh-CN" sz="1400" b="0">
                <a:solidFill>
                  <a:srgbClr val="0C0C0C"/>
                </a:solidFill>
                <a:latin typeface="+mn-ea"/>
                <a:cs typeface="+mn-ea"/>
              </a:rPr>
              <a:t>是位置偏移量，表示从提取数据的位置，默认值为</a:t>
            </a:r>
            <a:r>
              <a:rPr lang="en-US" sz="1400" b="0">
                <a:solidFill>
                  <a:srgbClr val="0C0C0C"/>
                </a:solidFill>
                <a:latin typeface="+mn-ea"/>
                <a:cs typeface="+mn-ea"/>
              </a:rPr>
              <a:t>0</a:t>
            </a:r>
            <a:r>
              <a:rPr lang="zh-CN" sz="1400" b="0">
                <a:solidFill>
                  <a:srgbClr val="0C0C0C"/>
                </a:solidFill>
                <a:latin typeface="+mn-ea"/>
                <a:cs typeface="+mn-ea"/>
              </a:rPr>
              <a:t>。</a:t>
            </a:r>
            <a:endParaRPr lang="zh-CN" altLang="en-US" sz="1400" b="0">
              <a:solidFill>
                <a:srgbClr val="0C0C0C"/>
              </a:solidFill>
              <a:latin typeface="+mn-ea"/>
              <a:cs typeface="+mn-ea"/>
            </a:endParaRP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任务实施</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123950" y="2028190"/>
            <a:ext cx="3810" cy="711200"/>
            <a:chOff x="1704" y="2776"/>
            <a:chExt cx="6" cy="1120"/>
          </a:xfrm>
        </p:grpSpPr>
        <p:cxnSp>
          <p:nvCxnSpPr>
            <p:cNvPr id="18" name="肘形连接符 17"/>
            <p:cNvCxnSpPr/>
            <p:nvPr>
              <p:custDataLst>
                <p:tags r:id="rId2"/>
              </p:custDataLst>
            </p:nvPr>
          </p:nvCxnSpPr>
          <p:spPr>
            <a:xfrm rot="16200000" flipH="1">
              <a:off x="1188" y="3302"/>
              <a:ext cx="1037" cy="5"/>
            </a:xfrm>
            <a:prstGeom prst="bentConnector5">
              <a:avLst>
                <a:gd name="adj1" fmla="val -24204"/>
                <a:gd name="adj2" fmla="val 324680000"/>
                <a:gd name="adj3" fmla="val 614368"/>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704" y="2776"/>
              <a:ext cx="6" cy="112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 name="内容占位符 2"/>
          <p:cNvSpPr>
            <a:spLocks noGrp="1"/>
          </p:cNvSpPr>
          <p:nvPr>
            <p:custDataLst>
              <p:tags r:id="rId1"/>
            </p:custDataLst>
          </p:nvPr>
        </p:nvSpPr>
        <p:spPr>
          <a:xfrm>
            <a:off x="1917065" y="2096135"/>
            <a:ext cx="8971915" cy="22066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571500" algn="just" fontAlgn="auto">
              <a:lnSpc>
                <a:spcPct val="150000"/>
              </a:lnSpc>
              <a:spcBef>
                <a:spcPts val="100"/>
              </a:spcBef>
              <a:buFont typeface="+mj-ea"/>
              <a:buAutoNum type="ea1JpnChsDbPeriod"/>
            </a:pPr>
            <a:r>
              <a:rPr sz="2400" dirty="0">
                <a:latin typeface="微软雅黑" panose="020B0503020204020204" pitchFamily="34" charset="-122"/>
                <a:ea typeface="微软雅黑" panose="020B0503020204020204" pitchFamily="34" charset="-122"/>
                <a:cs typeface="微软雅黑" panose="020B0503020204020204" pitchFamily="34" charset="-122"/>
              </a:rPr>
              <a:t>查询所有字段</a:t>
            </a:r>
          </a:p>
          <a:p>
            <a:pPr marL="571500" indent="-571500" algn="just" fontAlgn="auto">
              <a:lnSpc>
                <a:spcPct val="200000"/>
              </a:lnSpc>
              <a:spcBef>
                <a:spcPts val="100"/>
              </a:spcBef>
              <a:buFont typeface="+mj-ea"/>
              <a:buAutoNum type="ea1JpnChsDbPeriod"/>
            </a:pPr>
            <a:r>
              <a:rPr sz="2400" dirty="0">
                <a:latin typeface="微软雅黑" panose="020B0503020204020204" pitchFamily="34" charset="-122"/>
                <a:ea typeface="微软雅黑" panose="020B0503020204020204" pitchFamily="34" charset="-122"/>
                <a:cs typeface="微软雅黑" panose="020B0503020204020204" pitchFamily="34" charset="-122"/>
              </a:rPr>
              <a:t>查询指定字段</a:t>
            </a:r>
          </a:p>
          <a:p>
            <a:pPr marL="571500" indent="-571500" algn="just" fontAlgn="auto">
              <a:lnSpc>
                <a:spcPct val="200000"/>
              </a:lnSpc>
              <a:spcBef>
                <a:spcPts val="100"/>
              </a:spcBef>
              <a:buFont typeface="+mj-ea"/>
              <a:buAutoNum type="ea1JpnChsDbPeriod"/>
            </a:pPr>
            <a:r>
              <a:rPr sz="2400" dirty="0">
                <a:latin typeface="微软雅黑" panose="020B0503020204020204" pitchFamily="34" charset="-122"/>
                <a:ea typeface="微软雅黑" panose="020B0503020204020204" pitchFamily="34" charset="-122"/>
                <a:cs typeface="微软雅黑" panose="020B0503020204020204" pitchFamily="34" charset="-122"/>
              </a:rPr>
              <a:t>显示表达式结果</a:t>
            </a:r>
          </a:p>
          <a:p>
            <a:pPr marL="571500" indent="-571500" algn="just" fontAlgn="auto">
              <a:lnSpc>
                <a:spcPct val="200000"/>
              </a:lnSpc>
              <a:spcBef>
                <a:spcPts val="100"/>
              </a:spcBef>
              <a:buFont typeface="+mj-ea"/>
              <a:buAutoNum type="ea1JpnChsDbPeriod"/>
            </a:pPr>
            <a:r>
              <a:rPr sz="2400" dirty="0">
                <a:latin typeface="微软雅黑" panose="020B0503020204020204" pitchFamily="34" charset="-122"/>
                <a:ea typeface="微软雅黑" panose="020B0503020204020204" pitchFamily="34" charset="-122"/>
                <a:cs typeface="微软雅黑" panose="020B0503020204020204" pitchFamily="34" charset="-122"/>
              </a:rPr>
              <a:t>为字段命别名</a:t>
            </a:r>
          </a:p>
          <a:p>
            <a:pPr marL="571500" indent="-571500" algn="just" fontAlgn="auto">
              <a:lnSpc>
                <a:spcPct val="200000"/>
              </a:lnSpc>
              <a:spcBef>
                <a:spcPts val="100"/>
              </a:spcBef>
              <a:buFont typeface="+mj-ea"/>
              <a:buAutoNum type="ea1JpnChsDbPeriod"/>
            </a:pPr>
            <a:r>
              <a:rPr sz="2400" dirty="0">
                <a:latin typeface="微软雅黑" panose="020B0503020204020204" pitchFamily="34" charset="-122"/>
                <a:ea typeface="微软雅黑" panose="020B0503020204020204" pitchFamily="34" charset="-122"/>
                <a:cs typeface="微软雅黑" panose="020B0503020204020204" pitchFamily="34" charset="-122"/>
              </a:rPr>
              <a:t>查询结果去重（Distinct）</a:t>
            </a: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4346575"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一、</a:t>
            </a:r>
            <a:r>
              <a:rPr altLang="zh-CN" sz="3110" b="1" dirty="0">
                <a:latin typeface="微软雅黑" panose="020B0503020204020204" pitchFamily="34" charset="-122"/>
                <a:ea typeface="微软雅黑" panose="020B0503020204020204" pitchFamily="34" charset="-122"/>
                <a:cs typeface="微软雅黑" panose="020B0503020204020204" pitchFamily="34" charset="-122"/>
              </a:rPr>
              <a:t>查询所有字段</a:t>
            </a: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sz="2400" dirty="0">
                <a:latin typeface="微软雅黑" panose="020B0503020204020204" pitchFamily="34" charset="-122"/>
                <a:ea typeface="微软雅黑" panose="020B0503020204020204" pitchFamily="34" charset="-122"/>
                <a:cs typeface="微软雅黑" panose="020B0503020204020204" pitchFamily="34" charset="-122"/>
                <a:sym typeface="+mn-ea"/>
              </a:rPr>
              <a:t>查询“Student”表中的全部信息。</a:t>
            </a: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2"/>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3"/>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4"/>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394585"/>
            <a:ext cx="6096000" cy="460375"/>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 from Student; </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pic>
        <p:nvPicPr>
          <p:cNvPr id="1257" name="图片 1257"/>
          <p:cNvPicPr>
            <a:picLocks noChangeAspect="1"/>
          </p:cNvPicPr>
          <p:nvPr>
            <p:custDataLst>
              <p:tags r:id="rId1"/>
            </p:custDataLst>
          </p:nvPr>
        </p:nvPicPr>
        <p:blipFill>
          <a:blip r:embed="rId6"/>
          <a:stretch>
            <a:fillRect/>
          </a:stretch>
        </p:blipFill>
        <p:spPr>
          <a:xfrm>
            <a:off x="758825" y="3429000"/>
            <a:ext cx="8038465" cy="2635885"/>
          </a:xfrm>
          <a:prstGeom prst="rect">
            <a:avLst/>
          </a:prstGeom>
        </p:spPr>
      </p:pic>
    </p:spTree>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0de8edbe-9188-4e51-80bd-b8237a2a4405"/>
  <p:tag name="COMMONDATA" val="eyJoZGlkIjoiNzlkMzI4MTZlNGE1YzdmY2Y2NmZhMWZmNTVmYjA0YzM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944,&quot;width&quot;:8496}"/>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74,&quot;width&quot;:2052}"/>
</p:tagLst>
</file>

<file path=ppt/tags/tag1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944,&quot;width&quot;:8496}"/>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TABLE_ENDDRAG_ORIGIN_RECT" val="822*145"/>
  <p:tag name="TABLE_ENDDRAG_RECT" val="61*197*822*145"/>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TABLE_ENDDRAG_ORIGIN_RECT" val="822*145"/>
  <p:tag name="TABLE_ENDDRAG_RECT" val="61*197*822*145"/>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TABLE_ENDDRAG_ORIGIN_RECT" val="794*127"/>
  <p:tag name="TABLE_ENDDRAG_RECT" val="69*159*794*127"/>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TotalTime>
  <Words>3124</Words>
  <Application>Microsoft Office PowerPoint</Application>
  <PresentationFormat>宽屏</PresentationFormat>
  <Paragraphs>356</Paragraphs>
  <Slides>52</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52</vt:i4>
      </vt:variant>
    </vt:vector>
  </HeadingPairs>
  <TitlesOfParts>
    <vt:vector size="64" baseType="lpstr">
      <vt:lpstr>MicrosoftYaHei</vt:lpstr>
      <vt:lpstr>等线</vt:lpstr>
      <vt:lpstr>等线 Light</vt:lpstr>
      <vt:lpstr>仿宋_GB2312</vt:lpstr>
      <vt:lpstr>黑体</vt:lpstr>
      <vt:lpstr>宋体</vt:lpstr>
      <vt:lpstr>微软雅黑</vt:lpstr>
      <vt:lpstr>Arial</vt:lpstr>
      <vt:lpstr>Calibri</vt:lpstr>
      <vt:lpstr>Times New Roman</vt:lpstr>
      <vt:lpstr>Wingdings</vt:lpstr>
      <vt:lpstr>Office 主题​​</vt:lpstr>
      <vt:lpstr>PowerPoint 演示文稿</vt:lpstr>
      <vt:lpstr>任务二  单表查询</vt:lpstr>
      <vt:lpstr>学习目标</vt:lpstr>
      <vt:lpstr>情境引入</vt:lpstr>
      <vt:lpstr>任务2-1：SELECT语句</vt:lpstr>
      <vt:lpstr>任务分析</vt:lpstr>
      <vt:lpstr>知识学习</vt:lpstr>
      <vt:lpstr>任务实施</vt:lpstr>
      <vt:lpstr>一、查询所有字段</vt:lpstr>
      <vt:lpstr>二、查询指定字段</vt:lpstr>
      <vt:lpstr>三、显示表达式结果</vt:lpstr>
      <vt:lpstr>四、为字段命别名</vt:lpstr>
      <vt:lpstr>五、查询结果去重（Distinct）</vt:lpstr>
      <vt:lpstr>任务2-2：WHERE子句</vt:lpstr>
      <vt:lpstr>任务分析</vt:lpstr>
      <vt:lpstr>知识学习</vt:lpstr>
      <vt:lpstr>任务实施</vt:lpstr>
      <vt:lpstr>一、比较运算</vt:lpstr>
      <vt:lpstr>一、比较运算——1.使用“=”符号查询</vt:lpstr>
      <vt:lpstr>一、比较运算——2.使用“&gt;=”符号查询</vt:lpstr>
      <vt:lpstr>二、逻辑运算</vt:lpstr>
      <vt:lpstr>二、逻辑运算——1.简单的逻辑运算</vt:lpstr>
      <vt:lpstr>二、逻辑运算——2.使用AND关键字查询</vt:lpstr>
      <vt:lpstr>二、逻辑运算——3.使用OR关键字查询</vt:lpstr>
      <vt:lpstr>三、模式匹配（Like运算符）</vt:lpstr>
      <vt:lpstr>三、模式匹配（Like运算符）——1.通配符“%”</vt:lpstr>
      <vt:lpstr>三、模式匹配（Like运算符）——1.通配符“%”</vt:lpstr>
      <vt:lpstr>三、模式匹配（Like运算符）——2.通配符“_”</vt:lpstr>
      <vt:lpstr>四、范围比较（Between和In）——1.Between  </vt:lpstr>
      <vt:lpstr>四、范围比较（Between和In）——1.Between </vt:lpstr>
      <vt:lpstr>四、范围比较（Between和In）——2.In</vt:lpstr>
      <vt:lpstr>四、范围比较（Between和In）——2.In</vt:lpstr>
      <vt:lpstr>五、空值比较</vt:lpstr>
      <vt:lpstr>五、空值比较</vt:lpstr>
      <vt:lpstr>任务2-3：Group By子句</vt:lpstr>
      <vt:lpstr>任务分析</vt:lpstr>
      <vt:lpstr>知识学习</vt:lpstr>
      <vt:lpstr>知识学习</vt:lpstr>
      <vt:lpstr>任务实施</vt:lpstr>
      <vt:lpstr>一、聚合函数</vt:lpstr>
      <vt:lpstr>一、聚合函数</vt:lpstr>
      <vt:lpstr>二、分组查询（Group By）</vt:lpstr>
      <vt:lpstr>二、分组查询（Group By）</vt:lpstr>
      <vt:lpstr>二、分组查询（Group By）</vt:lpstr>
      <vt:lpstr>任务2-4：Order By与Limit子句</vt:lpstr>
      <vt:lpstr>任务分析</vt:lpstr>
      <vt:lpstr>知识学习</vt:lpstr>
      <vt:lpstr>知识学习</vt:lpstr>
      <vt:lpstr>任务实施</vt:lpstr>
      <vt:lpstr>一、Order By子句</vt:lpstr>
      <vt:lpstr>二、Limit子句</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jsj01</dc:creator>
  <cp:lastModifiedBy>yl1122</cp:lastModifiedBy>
  <cp:revision>88</cp:revision>
  <dcterms:created xsi:type="dcterms:W3CDTF">2023-02-01T08:11:00Z</dcterms:created>
  <dcterms:modified xsi:type="dcterms:W3CDTF">2023-12-10T07:24:48Z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13A23278388F4834BF9FF88FF5CDF5C7_13</vt:lpwstr>
  </property>
  <property fmtid="{D5CDD505-2E9C-101B-9397-08002B2CF9AE}" pid="3" name="KSOProductBuildVer">
    <vt:lpwstr>2052-12.1.0.15358</vt:lpwstr>
  </property>
</Properties>
</file>